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73" r:id="rId5"/>
    <p:sldId id="267" r:id="rId6"/>
    <p:sldId id="282" r:id="rId7"/>
    <p:sldId id="283" r:id="rId8"/>
    <p:sldId id="274" r:id="rId9"/>
    <p:sldId id="284" r:id="rId10"/>
    <p:sldId id="275" r:id="rId11"/>
    <p:sldId id="276" r:id="rId12"/>
    <p:sldId id="285" r:id="rId13"/>
    <p:sldId id="287" r:id="rId14"/>
    <p:sldId id="260" r:id="rId15"/>
    <p:sldId id="278" r:id="rId16"/>
    <p:sldId id="280" r:id="rId17"/>
    <p:sldId id="288" r:id="rId18"/>
    <p:sldId id="289" r:id="rId19"/>
    <p:sldId id="277" r:id="rId20"/>
    <p:sldId id="279" r:id="rId21"/>
    <p:sldId id="269" r:id="rId22"/>
    <p:sldId id="292" r:id="rId23"/>
    <p:sldId id="290" r:id="rId24"/>
    <p:sldId id="263" r:id="rId25"/>
    <p:sldId id="293" r:id="rId26"/>
    <p:sldId id="301" r:id="rId27"/>
    <p:sldId id="270" r:id="rId28"/>
    <p:sldId id="294" r:id="rId29"/>
    <p:sldId id="295" r:id="rId30"/>
    <p:sldId id="264" r:id="rId31"/>
    <p:sldId id="296" r:id="rId32"/>
    <p:sldId id="300" r:id="rId33"/>
    <p:sldId id="271" r:id="rId34"/>
    <p:sldId id="302" r:id="rId35"/>
    <p:sldId id="304" r:id="rId36"/>
    <p:sldId id="305" r:id="rId37"/>
    <p:sldId id="306" r:id="rId38"/>
    <p:sldId id="307" r:id="rId39"/>
    <p:sldId id="308" r:id="rId40"/>
    <p:sldId id="309" r:id="rId41"/>
    <p:sldId id="310" r:id="rId42"/>
    <p:sldId id="303" r:id="rId43"/>
    <p:sldId id="311" r:id="rId44"/>
    <p:sldId id="312" r:id="rId45"/>
    <p:sldId id="265" r:id="rId46"/>
    <p:sldId id="313" r:id="rId47"/>
    <p:sldId id="314" r:id="rId48"/>
    <p:sldId id="272" r:id="rId49"/>
    <p:sldId id="316" r:id="rId50"/>
    <p:sldId id="317" r:id="rId51"/>
    <p:sldId id="318" r:id="rId52"/>
    <p:sldId id="321" r:id="rId53"/>
    <p:sldId id="320" r:id="rId54"/>
    <p:sldId id="322" r:id="rId55"/>
    <p:sldId id="266" r:id="rId56"/>
    <p:sldId id="315"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100" d="100"/>
          <a:sy n="100" d="100"/>
        </p:scale>
        <p:origin x="-936" y="-450"/>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pPr/>
              <a:t>7/27/2016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pPr/>
              <a:t>7/27/2016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7/27/2016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7/27/2016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7/27/2016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pPr/>
              <a:t>7/27/2016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7/27/2016</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github.com/Netflix/Turbine"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Spring Cloud </a:t>
            </a:r>
            <a:endParaRPr lang="en-US" dirty="0"/>
          </a:p>
        </p:txBody>
      </p:sp>
      <p:sp>
        <p:nvSpPr>
          <p:cNvPr id="3" name="Subtitle 2"/>
          <p:cNvSpPr>
            <a:spLocks noGrp="1"/>
          </p:cNvSpPr>
          <p:nvPr>
            <p:ph type="subTitle" idx="1"/>
          </p:nvPr>
        </p:nvSpPr>
        <p:spPr/>
        <p:txBody>
          <a:bodyPr/>
          <a:lstStyle/>
          <a:p>
            <a:r>
              <a:rPr lang="en-US" dirty="0" smtClean="0"/>
              <a:t>introduction</a:t>
            </a:r>
            <a:endParaRPr lang="en-US" dirty="0"/>
          </a:p>
        </p:txBody>
      </p:sp>
    </p:spTree>
    <p:extLst>
      <p:ext uri="{BB962C8B-B14F-4D97-AF65-F5344CB8AC3E}">
        <p14:creationId xmlns:p14="http://schemas.microsoft.com/office/powerpoint/2010/main" xmlns="" val="31709851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a:t>
            </a:r>
            <a:r>
              <a:rPr lang="en-US" dirty="0" err="1" smtClean="0"/>
              <a:t>Config</a:t>
            </a:r>
            <a:r>
              <a:rPr lang="en-US" dirty="0" smtClean="0"/>
              <a:t> Server Client</a:t>
            </a:r>
            <a:endParaRPr lang="en-US" dirty="0"/>
          </a:p>
        </p:txBody>
      </p:sp>
      <p:sp>
        <p:nvSpPr>
          <p:cNvPr id="3" name="Content Placeholder 2"/>
          <p:cNvSpPr>
            <a:spLocks noGrp="1"/>
          </p:cNvSpPr>
          <p:nvPr>
            <p:ph idx="1"/>
          </p:nvPr>
        </p:nvSpPr>
        <p:spPr/>
        <p:txBody>
          <a:bodyPr/>
          <a:lstStyle/>
          <a:p>
            <a:r>
              <a:rPr lang="en-US" dirty="0" smtClean="0"/>
              <a:t>Refresh Configuration: all services</a:t>
            </a:r>
            <a:endParaRPr lang="en-US" dirty="0"/>
          </a:p>
          <a:p>
            <a:endParaRPr lang="en-US" dirty="0"/>
          </a:p>
        </p:txBody>
      </p:sp>
      <p:grpSp>
        <p:nvGrpSpPr>
          <p:cNvPr id="8" name="Группа 7"/>
          <p:cNvGrpSpPr/>
          <p:nvPr/>
        </p:nvGrpSpPr>
        <p:grpSpPr>
          <a:xfrm>
            <a:off x="1913380" y="3133898"/>
            <a:ext cx="6124575" cy="3042458"/>
            <a:chOff x="1913380" y="3133898"/>
            <a:chExt cx="6124575" cy="3042458"/>
          </a:xfrm>
        </p:grpSpPr>
        <p:pic>
          <p:nvPicPr>
            <p:cNvPr id="6" name="Picture 5"/>
            <p:cNvPicPr>
              <a:picLocks noChangeAspect="1"/>
            </p:cNvPicPr>
            <p:nvPr/>
          </p:nvPicPr>
          <p:blipFill rotWithShape="1">
            <a:blip r:embed="rId2"/>
            <a:srcRect t="5669" b="9604"/>
            <a:stretch/>
          </p:blipFill>
          <p:spPr>
            <a:xfrm>
              <a:off x="1913380" y="3133898"/>
              <a:ext cx="6124575" cy="3042458"/>
            </a:xfrm>
            <a:prstGeom prst="rect">
              <a:avLst/>
            </a:prstGeom>
          </p:spPr>
        </p:pic>
        <p:cxnSp>
          <p:nvCxnSpPr>
            <p:cNvPr id="7" name="Прямая соединительная линия 6"/>
            <p:cNvCxnSpPr/>
            <p:nvPr/>
          </p:nvCxnSpPr>
          <p:spPr>
            <a:xfrm>
              <a:off x="2562225" y="5429249"/>
              <a:ext cx="904875" cy="0"/>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37867892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a:t>
            </a:r>
            <a:r>
              <a:rPr lang="en-US" dirty="0" err="1" smtClean="0"/>
              <a:t>Config</a:t>
            </a:r>
            <a:r>
              <a:rPr lang="en-US" dirty="0" smtClean="0"/>
              <a:t> Server Client</a:t>
            </a:r>
            <a:endParaRPr lang="en-US" dirty="0"/>
          </a:p>
        </p:txBody>
      </p:sp>
      <p:sp>
        <p:nvSpPr>
          <p:cNvPr id="3" name="Content Placeholder 2"/>
          <p:cNvSpPr>
            <a:spLocks noGrp="1"/>
          </p:cNvSpPr>
          <p:nvPr>
            <p:ph idx="1"/>
          </p:nvPr>
        </p:nvSpPr>
        <p:spPr/>
        <p:txBody>
          <a:bodyPr/>
          <a:lstStyle/>
          <a:p>
            <a:r>
              <a:rPr lang="en-US" dirty="0" smtClean="0"/>
              <a:t>Sample code</a:t>
            </a:r>
          </a:p>
          <a:p>
            <a:endParaRPr lang="en-US" dirty="0" smtClean="0"/>
          </a:p>
          <a:p>
            <a:r>
              <a:rPr lang="en-US" dirty="0" smtClean="0"/>
              <a:t>1. </a:t>
            </a:r>
            <a:r>
              <a:rPr lang="en-US" dirty="0" err="1" smtClean="0"/>
              <a:t>Config</a:t>
            </a:r>
            <a:r>
              <a:rPr lang="en-US" dirty="0" smtClean="0"/>
              <a:t> server </a:t>
            </a:r>
            <a:r>
              <a:rPr lang="en-US" dirty="0" smtClean="0"/>
              <a:t>client</a:t>
            </a:r>
          </a:p>
          <a:p>
            <a:r>
              <a:rPr lang="en-US" dirty="0" smtClean="0"/>
              <a:t>2</a:t>
            </a:r>
            <a:r>
              <a:rPr lang="en-US" dirty="0" smtClean="0"/>
              <a:t>. Refresh configuration</a:t>
            </a:r>
          </a:p>
          <a:p>
            <a:pPr lvl="1"/>
            <a:r>
              <a:rPr lang="en-US" dirty="0" smtClean="0"/>
              <a:t>POST: /refresh</a:t>
            </a:r>
          </a:p>
          <a:p>
            <a:r>
              <a:rPr lang="en-US" dirty="0" smtClean="0"/>
              <a:t>3. </a:t>
            </a:r>
            <a:r>
              <a:rPr lang="en-US" dirty="0" err="1" smtClean="0"/>
              <a:t>Git</a:t>
            </a:r>
            <a:r>
              <a:rPr lang="en-US" dirty="0" smtClean="0"/>
              <a:t> versioning</a:t>
            </a:r>
            <a:endParaRPr lang="en-US" dirty="0"/>
          </a:p>
          <a:p>
            <a:endParaRPr lang="en-US" dirty="0"/>
          </a:p>
        </p:txBody>
      </p:sp>
    </p:spTree>
    <p:extLst>
      <p:ext uri="{BB962C8B-B14F-4D97-AF65-F5344CB8AC3E}">
        <p14:creationId xmlns:p14="http://schemas.microsoft.com/office/powerpoint/2010/main" xmlns="" val="42627074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Amazing Netflix Statistics and Facts</a:t>
            </a:r>
            <a:endParaRPr lang="en-US" dirty="0"/>
          </a:p>
        </p:txBody>
      </p:sp>
      <p:sp>
        <p:nvSpPr>
          <p:cNvPr id="3" name="Content Placeholder 2"/>
          <p:cNvSpPr>
            <a:spLocks noGrp="1"/>
          </p:cNvSpPr>
          <p:nvPr>
            <p:ph idx="1"/>
          </p:nvPr>
        </p:nvSpPr>
        <p:spPr/>
        <p:txBody>
          <a:bodyPr/>
          <a:lstStyle/>
          <a:p>
            <a:pPr>
              <a:buNone/>
            </a:pPr>
            <a:endParaRPr lang="en-US" dirty="0" smtClean="0"/>
          </a:p>
          <a:p>
            <a:pPr algn="ctr">
              <a:buNone/>
            </a:pPr>
            <a:r>
              <a:rPr lang="en-US" sz="2800" dirty="0" smtClean="0"/>
              <a:t>Number of hours per day that users spend watching:</a:t>
            </a:r>
          </a:p>
          <a:p>
            <a:pPr algn="ctr">
              <a:buNone/>
            </a:pPr>
            <a:r>
              <a:rPr lang="en-US" sz="2800" dirty="0" smtClean="0"/>
              <a:t> </a:t>
            </a:r>
          </a:p>
          <a:p>
            <a:pPr algn="ctr">
              <a:buNone/>
            </a:pPr>
            <a:endParaRPr lang="en-US" sz="2800" dirty="0" smtClean="0"/>
          </a:p>
          <a:p>
            <a:pPr algn="ctr">
              <a:buNone/>
            </a:pPr>
            <a:endParaRPr lang="en-US" sz="2800" dirty="0" smtClean="0"/>
          </a:p>
          <a:p>
            <a:pPr algn="ctr">
              <a:buNone/>
            </a:pPr>
            <a:r>
              <a:rPr lang="en-US" sz="2800" dirty="0" smtClean="0"/>
              <a:t>Last updated 15/ 04/ 2015</a:t>
            </a:r>
            <a:endParaRPr lang="en-US" sz="2800" dirty="0"/>
          </a:p>
        </p:txBody>
      </p:sp>
    </p:spTree>
    <p:extLst>
      <p:ext uri="{BB962C8B-B14F-4D97-AF65-F5344CB8AC3E}">
        <p14:creationId xmlns:p14="http://schemas.microsoft.com/office/powerpoint/2010/main" xmlns="" val="26273086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Amazing Netflix Statistics and Facts</a:t>
            </a:r>
            <a:endParaRPr lang="en-US" dirty="0"/>
          </a:p>
        </p:txBody>
      </p:sp>
      <p:sp>
        <p:nvSpPr>
          <p:cNvPr id="3" name="Content Placeholder 2"/>
          <p:cNvSpPr>
            <a:spLocks noGrp="1"/>
          </p:cNvSpPr>
          <p:nvPr>
            <p:ph idx="1"/>
          </p:nvPr>
        </p:nvSpPr>
        <p:spPr/>
        <p:txBody>
          <a:bodyPr/>
          <a:lstStyle/>
          <a:p>
            <a:pPr>
              <a:buNone/>
            </a:pPr>
            <a:endParaRPr lang="en-US" dirty="0" smtClean="0"/>
          </a:p>
          <a:p>
            <a:pPr algn="ctr">
              <a:buNone/>
            </a:pPr>
            <a:r>
              <a:rPr lang="en-US" sz="2800" dirty="0" smtClean="0"/>
              <a:t>Number of hours per day that users spend watching:</a:t>
            </a:r>
          </a:p>
          <a:p>
            <a:pPr algn="ctr">
              <a:buNone/>
            </a:pPr>
            <a:r>
              <a:rPr lang="en-US" sz="2800" dirty="0" smtClean="0"/>
              <a:t> </a:t>
            </a:r>
          </a:p>
          <a:p>
            <a:pPr algn="ctr">
              <a:buNone/>
            </a:pPr>
            <a:r>
              <a:rPr lang="en-US" sz="2800" dirty="0" smtClean="0"/>
              <a:t>100 million hours</a:t>
            </a:r>
          </a:p>
          <a:p>
            <a:pPr algn="ctr">
              <a:buNone/>
            </a:pPr>
            <a:endParaRPr lang="en-US" sz="2800" dirty="0" smtClean="0"/>
          </a:p>
          <a:p>
            <a:pPr algn="ctr">
              <a:buNone/>
            </a:pPr>
            <a:r>
              <a:rPr lang="en-US" sz="2800" dirty="0" smtClean="0"/>
              <a:t>Last updated 15/ 04/ 2015</a:t>
            </a:r>
            <a:endParaRPr lang="en-US" sz="2800" dirty="0"/>
          </a:p>
        </p:txBody>
      </p:sp>
    </p:spTree>
    <p:extLst>
      <p:ext uri="{BB962C8B-B14F-4D97-AF65-F5344CB8AC3E}">
        <p14:creationId xmlns:p14="http://schemas.microsoft.com/office/powerpoint/2010/main" xmlns="" val="26273086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Service Discovery Server</a:t>
            </a:r>
            <a:endParaRPr lang="en-US" dirty="0"/>
          </a:p>
        </p:txBody>
      </p:sp>
      <p:sp>
        <p:nvSpPr>
          <p:cNvPr id="3" name="Content Placeholder 2"/>
          <p:cNvSpPr>
            <a:spLocks noGrp="1"/>
          </p:cNvSpPr>
          <p:nvPr>
            <p:ph idx="1"/>
          </p:nvPr>
        </p:nvSpPr>
        <p:spPr/>
        <p:txBody>
          <a:bodyPr/>
          <a:lstStyle/>
          <a:p>
            <a:r>
              <a:rPr lang="en-US" dirty="0" smtClean="0"/>
              <a:t>EUREKA</a:t>
            </a:r>
            <a:endParaRPr lang="en-US" dirty="0"/>
          </a:p>
        </p:txBody>
      </p:sp>
      <p:pic>
        <p:nvPicPr>
          <p:cNvPr id="4" name="Picture 3"/>
          <p:cNvPicPr>
            <a:picLocks noChangeAspect="1"/>
          </p:cNvPicPr>
          <p:nvPr/>
        </p:nvPicPr>
        <p:blipFill rotWithShape="1">
          <a:blip r:embed="rId2"/>
          <a:srcRect b="2933"/>
          <a:stretch/>
        </p:blipFill>
        <p:spPr>
          <a:xfrm>
            <a:off x="1084705" y="4120097"/>
            <a:ext cx="7781925" cy="2117234"/>
          </a:xfrm>
          <a:prstGeom prst="rect">
            <a:avLst/>
          </a:prstGeom>
        </p:spPr>
      </p:pic>
      <p:pic>
        <p:nvPicPr>
          <p:cNvPr id="5" name="Picture 4"/>
          <p:cNvPicPr>
            <a:picLocks noChangeAspect="1"/>
          </p:cNvPicPr>
          <p:nvPr/>
        </p:nvPicPr>
        <p:blipFill rotWithShape="1">
          <a:blip r:embed="rId3"/>
          <a:srcRect t="3551" b="50115"/>
          <a:stretch/>
        </p:blipFill>
        <p:spPr>
          <a:xfrm>
            <a:off x="1138549" y="2612485"/>
            <a:ext cx="7674238" cy="1055716"/>
          </a:xfrm>
          <a:prstGeom prst="rect">
            <a:avLst/>
          </a:prstGeom>
        </p:spPr>
      </p:pic>
    </p:spTree>
    <p:extLst>
      <p:ext uri="{BB962C8B-B14F-4D97-AF65-F5344CB8AC3E}">
        <p14:creationId xmlns:p14="http://schemas.microsoft.com/office/powerpoint/2010/main" xmlns="" val="2514318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Service Discovery Server</a:t>
            </a:r>
            <a:endParaRPr lang="en-US" dirty="0"/>
          </a:p>
        </p:txBody>
      </p:sp>
      <p:sp>
        <p:nvSpPr>
          <p:cNvPr id="3" name="Content Placeholder 2"/>
          <p:cNvSpPr>
            <a:spLocks noGrp="1"/>
          </p:cNvSpPr>
          <p:nvPr>
            <p:ph idx="1"/>
          </p:nvPr>
        </p:nvSpPr>
        <p:spPr/>
        <p:txBody>
          <a:bodyPr/>
          <a:lstStyle/>
          <a:p>
            <a:r>
              <a:rPr lang="en-US" dirty="0" smtClean="0"/>
              <a:t>EUREKA Dashboard</a:t>
            </a:r>
            <a:endParaRPr lang="en-US" dirty="0"/>
          </a:p>
        </p:txBody>
      </p:sp>
      <p:pic>
        <p:nvPicPr>
          <p:cNvPr id="6" name="Picture 5"/>
          <p:cNvPicPr>
            <a:picLocks noChangeAspect="1"/>
          </p:cNvPicPr>
          <p:nvPr/>
        </p:nvPicPr>
        <p:blipFill>
          <a:blip r:embed="rId2"/>
          <a:stretch>
            <a:fillRect/>
          </a:stretch>
        </p:blipFill>
        <p:spPr>
          <a:xfrm>
            <a:off x="852924" y="2595360"/>
            <a:ext cx="8245487" cy="3996631"/>
          </a:xfrm>
          <a:prstGeom prst="rect">
            <a:avLst/>
          </a:prstGeom>
        </p:spPr>
      </p:pic>
    </p:spTree>
    <p:extLst>
      <p:ext uri="{BB962C8B-B14F-4D97-AF65-F5344CB8AC3E}">
        <p14:creationId xmlns:p14="http://schemas.microsoft.com/office/powerpoint/2010/main" xmlns="" val="7082783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Service Discovery Server</a:t>
            </a:r>
            <a:endParaRPr lang="en-US" dirty="0"/>
          </a:p>
        </p:txBody>
      </p:sp>
      <p:sp>
        <p:nvSpPr>
          <p:cNvPr id="3" name="Content Placeholder 2"/>
          <p:cNvSpPr>
            <a:spLocks noGrp="1"/>
          </p:cNvSpPr>
          <p:nvPr>
            <p:ph idx="1"/>
          </p:nvPr>
        </p:nvSpPr>
        <p:spPr/>
        <p:txBody>
          <a:bodyPr/>
          <a:lstStyle/>
          <a:p>
            <a:r>
              <a:rPr lang="en-US" dirty="0"/>
              <a:t>Sample </a:t>
            </a:r>
            <a:r>
              <a:rPr lang="en-US" dirty="0" smtClean="0"/>
              <a:t>code</a:t>
            </a:r>
          </a:p>
          <a:p>
            <a:pPr marL="0" indent="0">
              <a:buNone/>
            </a:pPr>
            <a:endParaRPr lang="en-US" dirty="0" smtClean="0"/>
          </a:p>
          <a:p>
            <a:pPr>
              <a:buAutoNum type="arabicPeriod"/>
            </a:pPr>
            <a:r>
              <a:rPr lang="en-US" dirty="0" smtClean="0"/>
              <a:t>Dashboard</a:t>
            </a:r>
          </a:p>
          <a:p>
            <a:pPr marL="0" indent="0">
              <a:buNone/>
            </a:pPr>
            <a:endParaRPr lang="en-US" dirty="0"/>
          </a:p>
        </p:txBody>
      </p:sp>
    </p:spTree>
    <p:extLst>
      <p:ext uri="{BB962C8B-B14F-4D97-AF65-F5344CB8AC3E}">
        <p14:creationId xmlns:p14="http://schemas.microsoft.com/office/powerpoint/2010/main" xmlns="" val="28429365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Amazing Netflix Statistics and Facts</a:t>
            </a:r>
            <a:endParaRPr lang="en-US" dirty="0"/>
          </a:p>
        </p:txBody>
      </p:sp>
      <p:sp>
        <p:nvSpPr>
          <p:cNvPr id="3" name="Content Placeholder 2"/>
          <p:cNvSpPr>
            <a:spLocks noGrp="1"/>
          </p:cNvSpPr>
          <p:nvPr>
            <p:ph idx="1"/>
          </p:nvPr>
        </p:nvSpPr>
        <p:spPr/>
        <p:txBody>
          <a:bodyPr/>
          <a:lstStyle/>
          <a:p>
            <a:pPr>
              <a:buNone/>
            </a:pPr>
            <a:endParaRPr lang="en-US" dirty="0" smtClean="0"/>
          </a:p>
          <a:p>
            <a:pPr algn="ctr">
              <a:buNone/>
            </a:pPr>
            <a:r>
              <a:rPr lang="en-US" sz="2800" dirty="0" smtClean="0"/>
              <a:t>Number of database servers Netflix lost when AWS rebooted (and it still stayed online): </a:t>
            </a:r>
          </a:p>
          <a:p>
            <a:pPr algn="ctr">
              <a:buNone/>
            </a:pPr>
            <a:r>
              <a:rPr lang="en-US" sz="2800" dirty="0" smtClean="0"/>
              <a:t>  </a:t>
            </a:r>
          </a:p>
          <a:p>
            <a:pPr algn="ctr">
              <a:buNone/>
            </a:pPr>
            <a:endParaRPr lang="en-US" sz="2800" dirty="0" smtClean="0"/>
          </a:p>
        </p:txBody>
      </p:sp>
    </p:spTree>
    <p:extLst>
      <p:ext uri="{BB962C8B-B14F-4D97-AF65-F5344CB8AC3E}">
        <p14:creationId xmlns:p14="http://schemas.microsoft.com/office/powerpoint/2010/main" xmlns="" val="2627308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Amazing Netflix Statistics and Facts</a:t>
            </a:r>
            <a:endParaRPr lang="en-US" dirty="0"/>
          </a:p>
        </p:txBody>
      </p:sp>
      <p:sp>
        <p:nvSpPr>
          <p:cNvPr id="3" name="Content Placeholder 2"/>
          <p:cNvSpPr>
            <a:spLocks noGrp="1"/>
          </p:cNvSpPr>
          <p:nvPr>
            <p:ph idx="1"/>
          </p:nvPr>
        </p:nvSpPr>
        <p:spPr/>
        <p:txBody>
          <a:bodyPr/>
          <a:lstStyle/>
          <a:p>
            <a:pPr>
              <a:buNone/>
            </a:pPr>
            <a:endParaRPr lang="en-US" dirty="0" smtClean="0"/>
          </a:p>
          <a:p>
            <a:pPr algn="ctr">
              <a:buNone/>
            </a:pPr>
            <a:r>
              <a:rPr lang="en-US" sz="2800" dirty="0" smtClean="0"/>
              <a:t>218 were rebooted. 22 Cassandra nodes were on hardware that did not reboot successfully. This led to those Cassandra nodes not coming back online. Our automation detected the failed nodes and replaced them all, with minimal human intervention. </a:t>
            </a:r>
            <a:endParaRPr lang="en-US" sz="2800" dirty="0"/>
          </a:p>
        </p:txBody>
      </p:sp>
    </p:spTree>
    <p:extLst>
      <p:ext uri="{BB962C8B-B14F-4D97-AF65-F5344CB8AC3E}">
        <p14:creationId xmlns:p14="http://schemas.microsoft.com/office/powerpoint/2010/main" xmlns="" val="2627308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Service Discovery Client</a:t>
            </a:r>
            <a:endParaRPr lang="en-US" dirty="0"/>
          </a:p>
        </p:txBody>
      </p:sp>
      <p:sp>
        <p:nvSpPr>
          <p:cNvPr id="3" name="Content Placeholder 2"/>
          <p:cNvSpPr>
            <a:spLocks noGrp="1"/>
          </p:cNvSpPr>
          <p:nvPr>
            <p:ph idx="1"/>
          </p:nvPr>
        </p:nvSpPr>
        <p:spPr/>
        <p:txBody>
          <a:bodyPr/>
          <a:lstStyle/>
          <a:p>
            <a:pPr>
              <a:buNone/>
            </a:pPr>
            <a:r>
              <a:rPr lang="en-US" dirty="0" smtClean="0"/>
              <a:t> </a:t>
            </a:r>
            <a:endParaRPr lang="en-US" dirty="0"/>
          </a:p>
        </p:txBody>
      </p:sp>
      <p:pic>
        <p:nvPicPr>
          <p:cNvPr id="6" name="Picture 5"/>
          <p:cNvPicPr>
            <a:picLocks noChangeAspect="1"/>
          </p:cNvPicPr>
          <p:nvPr/>
        </p:nvPicPr>
        <p:blipFill>
          <a:blip r:embed="rId2"/>
          <a:stretch>
            <a:fillRect/>
          </a:stretch>
        </p:blipFill>
        <p:spPr>
          <a:xfrm>
            <a:off x="1261697" y="2686496"/>
            <a:ext cx="7394689" cy="907695"/>
          </a:xfrm>
          <a:prstGeom prst="rect">
            <a:avLst/>
          </a:prstGeom>
        </p:spPr>
      </p:pic>
      <p:pic>
        <p:nvPicPr>
          <p:cNvPr id="7" name="Picture 6"/>
          <p:cNvPicPr>
            <a:picLocks noChangeAspect="1"/>
          </p:cNvPicPr>
          <p:nvPr/>
        </p:nvPicPr>
        <p:blipFill rotWithShape="1">
          <a:blip r:embed="rId3"/>
          <a:srcRect l="402"/>
          <a:stretch/>
        </p:blipFill>
        <p:spPr>
          <a:xfrm>
            <a:off x="964275" y="3824380"/>
            <a:ext cx="8055291" cy="1442673"/>
          </a:xfrm>
          <a:prstGeom prst="rect">
            <a:avLst/>
          </a:prstGeom>
        </p:spPr>
      </p:pic>
    </p:spTree>
    <p:extLst>
      <p:ext uri="{BB962C8B-B14F-4D97-AF65-F5344CB8AC3E}">
        <p14:creationId xmlns:p14="http://schemas.microsoft.com/office/powerpoint/2010/main" xmlns="" val="3849140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t>
            </a:r>
            <a:r>
              <a:rPr lang="en-US" dirty="0" smtClean="0"/>
              <a:t>eatures</a:t>
            </a:r>
            <a:endParaRPr lang="en-US" dirty="0"/>
          </a:p>
        </p:txBody>
      </p:sp>
      <p:sp>
        <p:nvSpPr>
          <p:cNvPr id="3" name="Content Placeholder 2"/>
          <p:cNvSpPr>
            <a:spLocks noGrp="1"/>
          </p:cNvSpPr>
          <p:nvPr>
            <p:ph idx="1"/>
          </p:nvPr>
        </p:nvSpPr>
        <p:spPr/>
        <p:txBody>
          <a:bodyPr>
            <a:normAutofit lnSpcReduction="10000"/>
          </a:bodyPr>
          <a:lstStyle/>
          <a:p>
            <a:r>
              <a:rPr lang="en-US" dirty="0">
                <a:solidFill>
                  <a:srgbClr val="FF0000"/>
                </a:solidFill>
              </a:rPr>
              <a:t>Distributed/versioned configuration</a:t>
            </a:r>
          </a:p>
          <a:p>
            <a:r>
              <a:rPr lang="en-US" dirty="0">
                <a:solidFill>
                  <a:srgbClr val="FF0000"/>
                </a:solidFill>
              </a:rPr>
              <a:t>Service registration and discovery</a:t>
            </a:r>
          </a:p>
          <a:p>
            <a:r>
              <a:rPr lang="en-US" dirty="0" smtClean="0">
                <a:solidFill>
                  <a:srgbClr val="FF0000"/>
                </a:solidFill>
              </a:rPr>
              <a:t>Service-to-service </a:t>
            </a:r>
            <a:r>
              <a:rPr lang="en-US" dirty="0">
                <a:solidFill>
                  <a:srgbClr val="FF0000"/>
                </a:solidFill>
              </a:rPr>
              <a:t>calls</a:t>
            </a:r>
          </a:p>
          <a:p>
            <a:r>
              <a:rPr lang="en-US" dirty="0">
                <a:solidFill>
                  <a:srgbClr val="FF0000"/>
                </a:solidFill>
              </a:rPr>
              <a:t>Load </a:t>
            </a:r>
            <a:r>
              <a:rPr lang="en-US" dirty="0" smtClean="0">
                <a:solidFill>
                  <a:srgbClr val="FF0000"/>
                </a:solidFill>
              </a:rPr>
              <a:t>balancing</a:t>
            </a:r>
          </a:p>
          <a:p>
            <a:r>
              <a:rPr lang="en-US" dirty="0" smtClean="0">
                <a:solidFill>
                  <a:srgbClr val="FF0000"/>
                </a:solidFill>
              </a:rPr>
              <a:t>Routing</a:t>
            </a:r>
            <a:endParaRPr lang="en-US" dirty="0">
              <a:solidFill>
                <a:srgbClr val="FF0000"/>
              </a:solidFill>
            </a:endParaRPr>
          </a:p>
          <a:p>
            <a:r>
              <a:rPr lang="en-US" dirty="0">
                <a:solidFill>
                  <a:srgbClr val="FF0000"/>
                </a:solidFill>
              </a:rPr>
              <a:t>Circuit </a:t>
            </a:r>
            <a:r>
              <a:rPr lang="en-US" dirty="0" smtClean="0">
                <a:solidFill>
                  <a:srgbClr val="FF0000"/>
                </a:solidFill>
              </a:rPr>
              <a:t>Breakers</a:t>
            </a:r>
          </a:p>
          <a:p>
            <a:endParaRPr lang="en-US" dirty="0"/>
          </a:p>
          <a:p>
            <a:r>
              <a:rPr lang="en-US" dirty="0"/>
              <a:t>Global locks</a:t>
            </a:r>
          </a:p>
          <a:p>
            <a:r>
              <a:rPr lang="en-US" dirty="0"/>
              <a:t>Leadership election and cluster state</a:t>
            </a:r>
          </a:p>
          <a:p>
            <a:r>
              <a:rPr lang="en-US" dirty="0"/>
              <a:t>Distributed messaging</a:t>
            </a:r>
          </a:p>
          <a:p>
            <a:pPr marL="0" indent="0">
              <a:buNone/>
            </a:pPr>
            <a:endParaRPr lang="en-US" dirty="0"/>
          </a:p>
        </p:txBody>
      </p:sp>
    </p:spTree>
    <p:extLst>
      <p:ext uri="{BB962C8B-B14F-4D97-AF65-F5344CB8AC3E}">
        <p14:creationId xmlns:p14="http://schemas.microsoft.com/office/powerpoint/2010/main" xmlns="" val="41564093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Service Discovery Client</a:t>
            </a:r>
            <a:endParaRPr lang="en-US" dirty="0"/>
          </a:p>
        </p:txBody>
      </p:sp>
      <p:sp>
        <p:nvSpPr>
          <p:cNvPr id="3" name="Content Placeholder 2"/>
          <p:cNvSpPr>
            <a:spLocks noGrp="1"/>
          </p:cNvSpPr>
          <p:nvPr>
            <p:ph idx="1"/>
          </p:nvPr>
        </p:nvSpPr>
        <p:spPr/>
        <p:txBody>
          <a:bodyPr/>
          <a:lstStyle/>
          <a:p>
            <a:r>
              <a:rPr lang="en-US" dirty="0" err="1" smtClean="0"/>
              <a:t>Config</a:t>
            </a:r>
            <a:r>
              <a:rPr lang="en-US" dirty="0" smtClean="0"/>
              <a:t> properties</a:t>
            </a:r>
            <a:endParaRPr lang="en-US" dirty="0"/>
          </a:p>
        </p:txBody>
      </p:sp>
      <p:pic>
        <p:nvPicPr>
          <p:cNvPr id="4" name="Picture 3"/>
          <p:cNvPicPr>
            <a:picLocks noChangeAspect="1"/>
          </p:cNvPicPr>
          <p:nvPr/>
        </p:nvPicPr>
        <p:blipFill>
          <a:blip r:embed="rId2"/>
          <a:stretch>
            <a:fillRect/>
          </a:stretch>
        </p:blipFill>
        <p:spPr>
          <a:xfrm>
            <a:off x="1437203" y="2722850"/>
            <a:ext cx="7076929" cy="3071120"/>
          </a:xfrm>
          <a:prstGeom prst="rect">
            <a:avLst/>
          </a:prstGeom>
        </p:spPr>
      </p:pic>
    </p:spTree>
    <p:extLst>
      <p:ext uri="{BB962C8B-B14F-4D97-AF65-F5344CB8AC3E}">
        <p14:creationId xmlns:p14="http://schemas.microsoft.com/office/powerpoint/2010/main" xmlns="" val="30172306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Cloud Service Discovery Client</a:t>
            </a:r>
          </a:p>
        </p:txBody>
      </p:sp>
      <p:sp>
        <p:nvSpPr>
          <p:cNvPr id="3" name="Content Placeholder 2"/>
          <p:cNvSpPr>
            <a:spLocks noGrp="1"/>
          </p:cNvSpPr>
          <p:nvPr>
            <p:ph idx="1"/>
          </p:nvPr>
        </p:nvSpPr>
        <p:spPr/>
        <p:txBody>
          <a:bodyPr/>
          <a:lstStyle/>
          <a:p>
            <a:r>
              <a:rPr lang="en-US" dirty="0" smtClean="0"/>
              <a:t>Sample code</a:t>
            </a:r>
          </a:p>
          <a:p>
            <a:endParaRPr lang="en-US" dirty="0" smtClean="0"/>
          </a:p>
          <a:p>
            <a:r>
              <a:rPr lang="en-US" dirty="0" smtClean="0"/>
              <a:t>1. Register on dashboard</a:t>
            </a:r>
          </a:p>
        </p:txBody>
      </p:sp>
    </p:spTree>
    <p:extLst>
      <p:ext uri="{BB962C8B-B14F-4D97-AF65-F5344CB8AC3E}">
        <p14:creationId xmlns:p14="http://schemas.microsoft.com/office/powerpoint/2010/main" xmlns="" val="12056868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Cloud Service Discovery Client</a:t>
            </a:r>
          </a:p>
        </p:txBody>
      </p:sp>
      <p:sp>
        <p:nvSpPr>
          <p:cNvPr id="3" name="Content Placeholder 2"/>
          <p:cNvSpPr>
            <a:spLocks noGrp="1"/>
          </p:cNvSpPr>
          <p:nvPr>
            <p:ph idx="1"/>
          </p:nvPr>
        </p:nvSpPr>
        <p:spPr/>
        <p:txBody>
          <a:bodyPr/>
          <a:lstStyle/>
          <a:p>
            <a:endParaRPr lang="en-US" dirty="0" smtClean="0"/>
          </a:p>
          <a:p>
            <a:endParaRPr lang="en-US" dirty="0" smtClean="0"/>
          </a:p>
          <a:p>
            <a:endParaRPr lang="en-US" dirty="0" smtClean="0"/>
          </a:p>
          <a:p>
            <a:pPr algn="ctr"/>
            <a:r>
              <a:rPr lang="en-US" sz="3600" dirty="0" smtClean="0"/>
              <a:t>How to find the  URL address.</a:t>
            </a:r>
          </a:p>
        </p:txBody>
      </p:sp>
    </p:spTree>
    <p:extLst>
      <p:ext uri="{BB962C8B-B14F-4D97-AF65-F5344CB8AC3E}">
        <p14:creationId xmlns:p14="http://schemas.microsoft.com/office/powerpoint/2010/main" xmlns="" val="1205686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Service Discovery Client</a:t>
            </a:r>
            <a:endParaRPr lang="en-US" dirty="0"/>
          </a:p>
        </p:txBody>
      </p:sp>
      <p:sp>
        <p:nvSpPr>
          <p:cNvPr id="5" name="Содержимое 4"/>
          <p:cNvSpPr>
            <a:spLocks noGrp="1"/>
          </p:cNvSpPr>
          <p:nvPr>
            <p:ph idx="1"/>
          </p:nvPr>
        </p:nvSpPr>
        <p:spPr/>
        <p:txBody>
          <a:bodyPr/>
          <a:lstStyle/>
          <a:p>
            <a:r>
              <a:rPr lang="en-US" dirty="0" smtClean="0"/>
              <a:t>Spring implementation</a:t>
            </a:r>
          </a:p>
          <a:p>
            <a:endParaRPr lang="en-US" dirty="0" smtClean="0"/>
          </a:p>
          <a:p>
            <a:endParaRPr lang="ru-RU" dirty="0"/>
          </a:p>
        </p:txBody>
      </p:sp>
      <p:pic>
        <p:nvPicPr>
          <p:cNvPr id="2050" name="Picture 2"/>
          <p:cNvPicPr>
            <a:picLocks noChangeAspect="1" noChangeArrowheads="1"/>
          </p:cNvPicPr>
          <p:nvPr/>
        </p:nvPicPr>
        <p:blipFill>
          <a:blip r:embed="rId2"/>
          <a:srcRect/>
          <a:stretch>
            <a:fillRect/>
          </a:stretch>
        </p:blipFill>
        <p:spPr bwMode="auto">
          <a:xfrm>
            <a:off x="1813560" y="2691765"/>
            <a:ext cx="7315200" cy="2343150"/>
          </a:xfrm>
          <a:prstGeom prst="rect">
            <a:avLst/>
          </a:prstGeom>
          <a:noFill/>
          <a:ln w="9525">
            <a:noFill/>
            <a:miter lim="800000"/>
            <a:headEnd/>
            <a:tailEnd/>
          </a:ln>
        </p:spPr>
      </p:pic>
    </p:spTree>
    <p:extLst>
      <p:ext uri="{BB962C8B-B14F-4D97-AF65-F5344CB8AC3E}">
        <p14:creationId xmlns:p14="http://schemas.microsoft.com/office/powerpoint/2010/main" xmlns="" val="4423874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Service Discovery Client</a:t>
            </a:r>
            <a:endParaRPr lang="en-US" dirty="0"/>
          </a:p>
        </p:txBody>
      </p:sp>
      <p:sp>
        <p:nvSpPr>
          <p:cNvPr id="5" name="Содержимое 4"/>
          <p:cNvSpPr>
            <a:spLocks noGrp="1"/>
          </p:cNvSpPr>
          <p:nvPr>
            <p:ph idx="1"/>
          </p:nvPr>
        </p:nvSpPr>
        <p:spPr/>
        <p:txBody>
          <a:bodyPr/>
          <a:lstStyle/>
          <a:p>
            <a:r>
              <a:rPr lang="en-US" dirty="0" smtClean="0"/>
              <a:t>Spring implementation</a:t>
            </a:r>
          </a:p>
          <a:p>
            <a:endParaRPr lang="en-US" dirty="0" smtClean="0"/>
          </a:p>
          <a:p>
            <a:endParaRPr lang="ru-RU" dirty="0"/>
          </a:p>
        </p:txBody>
      </p:sp>
      <p:pic>
        <p:nvPicPr>
          <p:cNvPr id="6" name="Picture 2"/>
          <p:cNvPicPr>
            <a:picLocks noChangeAspect="1" noChangeArrowheads="1"/>
          </p:cNvPicPr>
          <p:nvPr/>
        </p:nvPicPr>
        <p:blipFill>
          <a:blip r:embed="rId2"/>
          <a:srcRect/>
          <a:stretch>
            <a:fillRect/>
          </a:stretch>
        </p:blipFill>
        <p:spPr bwMode="auto">
          <a:xfrm>
            <a:off x="1424146" y="2862104"/>
            <a:ext cx="7757954" cy="2321372"/>
          </a:xfrm>
          <a:prstGeom prst="rect">
            <a:avLst/>
          </a:prstGeom>
          <a:noFill/>
          <a:ln w="9525">
            <a:noFill/>
            <a:miter lim="800000"/>
            <a:headEnd/>
            <a:tailEnd/>
          </a:ln>
        </p:spPr>
      </p:pic>
    </p:spTree>
    <p:extLst>
      <p:ext uri="{BB962C8B-B14F-4D97-AF65-F5344CB8AC3E}">
        <p14:creationId xmlns:p14="http://schemas.microsoft.com/office/powerpoint/2010/main" xmlns="" val="442387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Service Discovery Client</a:t>
            </a:r>
            <a:endParaRPr lang="en-US" dirty="0"/>
          </a:p>
        </p:txBody>
      </p:sp>
      <p:sp>
        <p:nvSpPr>
          <p:cNvPr id="5" name="Содержимое 4"/>
          <p:cNvSpPr>
            <a:spLocks noGrp="1"/>
          </p:cNvSpPr>
          <p:nvPr>
            <p:ph idx="1"/>
          </p:nvPr>
        </p:nvSpPr>
        <p:spPr/>
        <p:txBody>
          <a:bodyPr/>
          <a:lstStyle/>
          <a:p>
            <a:r>
              <a:rPr lang="en-US" dirty="0" smtClean="0"/>
              <a:t>Feign </a:t>
            </a:r>
            <a:r>
              <a:rPr lang="en-US" dirty="0" smtClean="0"/>
              <a:t>client implementation</a:t>
            </a:r>
            <a:endParaRPr lang="en-US" dirty="0" smtClean="0"/>
          </a:p>
          <a:p>
            <a:endParaRPr lang="en-US" dirty="0" smtClean="0"/>
          </a:p>
          <a:p>
            <a:endParaRPr lang="ru-RU" dirty="0"/>
          </a:p>
        </p:txBody>
      </p:sp>
      <p:pic>
        <p:nvPicPr>
          <p:cNvPr id="3074" name="Picture 2"/>
          <p:cNvPicPr>
            <a:picLocks noChangeAspect="1" noChangeArrowheads="1"/>
          </p:cNvPicPr>
          <p:nvPr/>
        </p:nvPicPr>
        <p:blipFill>
          <a:blip r:embed="rId2"/>
          <a:srcRect/>
          <a:stretch>
            <a:fillRect/>
          </a:stretch>
        </p:blipFill>
        <p:spPr bwMode="auto">
          <a:xfrm>
            <a:off x="1721168" y="2738438"/>
            <a:ext cx="8294006" cy="1776412"/>
          </a:xfrm>
          <a:prstGeom prst="rect">
            <a:avLst/>
          </a:prstGeom>
          <a:noFill/>
          <a:ln w="9525">
            <a:noFill/>
            <a:miter lim="800000"/>
            <a:headEnd/>
            <a:tailEnd/>
          </a:ln>
        </p:spPr>
      </p:pic>
      <p:pic>
        <p:nvPicPr>
          <p:cNvPr id="7170" name="Picture 2"/>
          <p:cNvPicPr>
            <a:picLocks noChangeAspect="1" noChangeArrowheads="1"/>
          </p:cNvPicPr>
          <p:nvPr/>
        </p:nvPicPr>
        <p:blipFill>
          <a:blip r:embed="rId3"/>
          <a:srcRect/>
          <a:stretch>
            <a:fillRect/>
          </a:stretch>
        </p:blipFill>
        <p:spPr bwMode="auto">
          <a:xfrm>
            <a:off x="1566863" y="4657725"/>
            <a:ext cx="5741405" cy="1885950"/>
          </a:xfrm>
          <a:prstGeom prst="rect">
            <a:avLst/>
          </a:prstGeom>
          <a:noFill/>
          <a:ln w="9525">
            <a:noFill/>
            <a:miter lim="800000"/>
            <a:headEnd/>
            <a:tailEnd/>
          </a:ln>
        </p:spPr>
      </p:pic>
    </p:spTree>
    <p:extLst>
      <p:ext uri="{BB962C8B-B14F-4D97-AF65-F5344CB8AC3E}">
        <p14:creationId xmlns:p14="http://schemas.microsoft.com/office/powerpoint/2010/main" xmlns="" val="4423874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Service Discovery Client</a:t>
            </a:r>
            <a:endParaRPr lang="en-US" dirty="0"/>
          </a:p>
        </p:txBody>
      </p:sp>
      <p:sp>
        <p:nvSpPr>
          <p:cNvPr id="5" name="Содержимое 4"/>
          <p:cNvSpPr>
            <a:spLocks noGrp="1"/>
          </p:cNvSpPr>
          <p:nvPr>
            <p:ph idx="1"/>
          </p:nvPr>
        </p:nvSpPr>
        <p:spPr/>
        <p:txBody>
          <a:bodyPr/>
          <a:lstStyle/>
          <a:p>
            <a:r>
              <a:rPr lang="en-US" dirty="0" smtClean="0"/>
              <a:t>Feign </a:t>
            </a:r>
            <a:r>
              <a:rPr lang="en-US" dirty="0" smtClean="0"/>
              <a:t>client usage</a:t>
            </a:r>
            <a:endParaRPr lang="en-US" dirty="0" smtClean="0"/>
          </a:p>
          <a:p>
            <a:endParaRPr lang="en-US" dirty="0" smtClean="0"/>
          </a:p>
          <a:p>
            <a:endParaRPr lang="ru-RU" dirty="0"/>
          </a:p>
        </p:txBody>
      </p:sp>
      <p:pic>
        <p:nvPicPr>
          <p:cNvPr id="8194" name="Picture 2"/>
          <p:cNvPicPr>
            <a:picLocks noChangeAspect="1" noChangeArrowheads="1"/>
          </p:cNvPicPr>
          <p:nvPr/>
        </p:nvPicPr>
        <p:blipFill>
          <a:blip r:embed="rId2"/>
          <a:srcRect/>
          <a:stretch>
            <a:fillRect/>
          </a:stretch>
        </p:blipFill>
        <p:spPr bwMode="auto">
          <a:xfrm>
            <a:off x="2033588" y="2652713"/>
            <a:ext cx="6433851" cy="2747962"/>
          </a:xfrm>
          <a:prstGeom prst="rect">
            <a:avLst/>
          </a:prstGeom>
          <a:noFill/>
          <a:ln w="9525">
            <a:noFill/>
            <a:miter lim="800000"/>
            <a:headEnd/>
            <a:tailEnd/>
          </a:ln>
        </p:spPr>
      </p:pic>
    </p:spTree>
    <p:extLst>
      <p:ext uri="{BB962C8B-B14F-4D97-AF65-F5344CB8AC3E}">
        <p14:creationId xmlns:p14="http://schemas.microsoft.com/office/powerpoint/2010/main" xmlns="" val="4423874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Sample code</a:t>
            </a:r>
          </a:p>
          <a:p>
            <a:r>
              <a:rPr lang="en-US" dirty="0" smtClean="0"/>
              <a:t>1. Feign client </a:t>
            </a:r>
            <a:r>
              <a:rPr lang="en-US" dirty="0" err="1" smtClean="0"/>
              <a:t>impl</a:t>
            </a:r>
            <a:r>
              <a:rPr lang="en-US" dirty="0" smtClean="0"/>
              <a:t>.</a:t>
            </a:r>
          </a:p>
          <a:p>
            <a:r>
              <a:rPr lang="en-US" dirty="0" smtClean="0"/>
              <a:t>2. </a:t>
            </a:r>
            <a:r>
              <a:rPr lang="en-US" dirty="0" smtClean="0">
                <a:solidFill>
                  <a:srgbClr val="FF0000"/>
                </a:solidFill>
              </a:rPr>
              <a:t>Circuit Breakers - </a:t>
            </a:r>
            <a:r>
              <a:rPr lang="en-US" dirty="0" smtClean="0"/>
              <a:t>Fallback method</a:t>
            </a:r>
            <a:endParaRPr lang="en-US" dirty="0"/>
          </a:p>
        </p:txBody>
      </p:sp>
    </p:spTree>
    <p:extLst>
      <p:ext uri="{BB962C8B-B14F-4D97-AF65-F5344CB8AC3E}">
        <p14:creationId xmlns:p14="http://schemas.microsoft.com/office/powerpoint/2010/main" xmlns="" val="36262511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1381563" y="662940"/>
            <a:ext cx="8389088" cy="6004560"/>
          </a:xfrm>
          <a:prstGeom prst="rect">
            <a:avLst/>
          </a:prstGeom>
          <a:noFill/>
          <a:ln w="9525">
            <a:noFill/>
            <a:miter lim="800000"/>
            <a:headEnd/>
            <a:tailEnd/>
          </a:ln>
        </p:spPr>
      </p:pic>
    </p:spTree>
    <p:extLst>
      <p:ext uri="{BB962C8B-B14F-4D97-AF65-F5344CB8AC3E}">
        <p14:creationId xmlns:p14="http://schemas.microsoft.com/office/powerpoint/2010/main" xmlns="" val="36262511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2823210" y="672465"/>
            <a:ext cx="4530090" cy="5971482"/>
          </a:xfrm>
          <a:prstGeom prst="rect">
            <a:avLst/>
          </a:prstGeom>
          <a:noFill/>
          <a:ln w="9525">
            <a:noFill/>
            <a:miter lim="800000"/>
            <a:headEnd/>
            <a:tailEnd/>
          </a:ln>
        </p:spPr>
      </p:pic>
    </p:spTree>
    <p:extLst>
      <p:ext uri="{BB962C8B-B14F-4D97-AF65-F5344CB8AC3E}">
        <p14:creationId xmlns:p14="http://schemas.microsoft.com/office/powerpoint/2010/main" xmlns="" val="3626251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12124"/>
          </a:xfrm>
        </p:spPr>
        <p:txBody>
          <a:bodyPr/>
          <a:lstStyle/>
          <a:p>
            <a:r>
              <a:rPr lang="en-US" dirty="0" smtClean="0"/>
              <a:t>Spring Cloud </a:t>
            </a:r>
            <a:r>
              <a:rPr lang="en-US" dirty="0" err="1" smtClean="0"/>
              <a:t>Config</a:t>
            </a:r>
            <a:r>
              <a:rPr lang="en-US" dirty="0" smtClean="0"/>
              <a:t> Server</a:t>
            </a:r>
            <a:endParaRPr lang="en-US" dirty="0"/>
          </a:p>
        </p:txBody>
      </p:sp>
      <p:pic>
        <p:nvPicPr>
          <p:cNvPr id="6" name="Content Placeholder 5"/>
          <p:cNvPicPr>
            <a:picLocks noGrp="1" noChangeAspect="1"/>
          </p:cNvPicPr>
          <p:nvPr>
            <p:ph idx="1"/>
          </p:nvPr>
        </p:nvPicPr>
        <p:blipFill>
          <a:blip r:embed="rId2"/>
          <a:stretch>
            <a:fillRect/>
          </a:stretch>
        </p:blipFill>
        <p:spPr>
          <a:xfrm>
            <a:off x="1790510" y="3350029"/>
            <a:ext cx="6873292" cy="2498249"/>
          </a:xfrm>
          <a:prstGeom prst="rect">
            <a:avLst/>
          </a:prstGeom>
        </p:spPr>
      </p:pic>
      <p:pic>
        <p:nvPicPr>
          <p:cNvPr id="7" name="Picture 6"/>
          <p:cNvPicPr>
            <a:picLocks noChangeAspect="1"/>
          </p:cNvPicPr>
          <p:nvPr/>
        </p:nvPicPr>
        <p:blipFill>
          <a:blip r:embed="rId3"/>
          <a:stretch>
            <a:fillRect/>
          </a:stretch>
        </p:blipFill>
        <p:spPr>
          <a:xfrm>
            <a:off x="925848" y="1967173"/>
            <a:ext cx="8099640" cy="1150100"/>
          </a:xfrm>
          <a:prstGeom prst="rect">
            <a:avLst/>
          </a:prstGeom>
        </p:spPr>
      </p:pic>
    </p:spTree>
    <p:extLst>
      <p:ext uri="{BB962C8B-B14F-4D97-AF65-F5344CB8AC3E}">
        <p14:creationId xmlns:p14="http://schemas.microsoft.com/office/powerpoint/2010/main" xmlns="" val="24117326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API Gateway</a:t>
            </a:r>
            <a:br>
              <a:rPr lang="en-US" dirty="0" smtClean="0"/>
            </a:br>
            <a:r>
              <a:rPr lang="en-US" dirty="0" smtClean="0"/>
              <a:t>ZULU</a:t>
            </a:r>
            <a:endParaRPr lang="en-US" dirty="0"/>
          </a:p>
        </p:txBody>
      </p:sp>
      <p:sp>
        <p:nvSpPr>
          <p:cNvPr id="3" name="Content Placeholder 2"/>
          <p:cNvSpPr>
            <a:spLocks noGrp="1"/>
          </p:cNvSpPr>
          <p:nvPr>
            <p:ph idx="1"/>
          </p:nvPr>
        </p:nvSpPr>
        <p:spPr>
          <a:xfrm>
            <a:off x="677334" y="2185527"/>
            <a:ext cx="8596668" cy="3880773"/>
          </a:xfrm>
        </p:spPr>
        <p:txBody>
          <a:bodyPr/>
          <a:lstStyle/>
          <a:p>
            <a:r>
              <a:rPr lang="en-US" dirty="0" smtClean="0"/>
              <a:t>ZULU</a:t>
            </a:r>
            <a:endParaRPr lang="en-US" dirty="0"/>
          </a:p>
        </p:txBody>
      </p:sp>
      <p:pic>
        <p:nvPicPr>
          <p:cNvPr id="3074" name="Picture 2"/>
          <p:cNvPicPr>
            <a:picLocks noChangeAspect="1" noChangeArrowheads="1"/>
          </p:cNvPicPr>
          <p:nvPr/>
        </p:nvPicPr>
        <p:blipFill rotWithShape="1">
          <a:blip r:embed="rId2"/>
          <a:srcRect t="6397"/>
          <a:stretch/>
        </p:blipFill>
        <p:spPr bwMode="auto">
          <a:xfrm>
            <a:off x="1647824" y="2526969"/>
            <a:ext cx="7235677" cy="1239288"/>
          </a:xfrm>
          <a:prstGeom prst="rect">
            <a:avLst/>
          </a:prstGeom>
          <a:noFill/>
          <a:ln w="9525">
            <a:noFill/>
            <a:miter lim="800000"/>
            <a:headEnd/>
            <a:tailEnd/>
          </a:ln>
        </p:spPr>
      </p:pic>
      <p:pic>
        <p:nvPicPr>
          <p:cNvPr id="3075" name="Picture 3"/>
          <p:cNvPicPr>
            <a:picLocks noChangeAspect="1" noChangeArrowheads="1"/>
          </p:cNvPicPr>
          <p:nvPr/>
        </p:nvPicPr>
        <p:blipFill rotWithShape="1">
          <a:blip r:embed="rId3"/>
          <a:srcRect l="334" r="10504"/>
          <a:stretch/>
        </p:blipFill>
        <p:spPr bwMode="auto">
          <a:xfrm>
            <a:off x="457200" y="3893820"/>
            <a:ext cx="8902931" cy="1532685"/>
          </a:xfrm>
          <a:prstGeom prst="rect">
            <a:avLst/>
          </a:prstGeom>
          <a:noFill/>
          <a:ln w="9525">
            <a:noFill/>
            <a:miter lim="800000"/>
            <a:headEnd/>
            <a:tailEnd/>
          </a:ln>
        </p:spPr>
      </p:pic>
    </p:spTree>
    <p:extLst>
      <p:ext uri="{BB962C8B-B14F-4D97-AF65-F5344CB8AC3E}">
        <p14:creationId xmlns:p14="http://schemas.microsoft.com/office/powerpoint/2010/main" xmlns="" val="37935461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API Gateway ZULU</a:t>
            </a:r>
            <a:br>
              <a:rPr lang="en-US" dirty="0" smtClean="0"/>
            </a:br>
            <a:r>
              <a:rPr lang="en-US" dirty="0" smtClean="0"/>
              <a:t>Filter</a:t>
            </a:r>
            <a:endParaRPr lang="en-US" dirty="0"/>
          </a:p>
        </p:txBody>
      </p:sp>
      <p:sp>
        <p:nvSpPr>
          <p:cNvPr id="3" name="Content Placeholder 2"/>
          <p:cNvSpPr>
            <a:spLocks noGrp="1"/>
          </p:cNvSpPr>
          <p:nvPr>
            <p:ph idx="1"/>
          </p:nvPr>
        </p:nvSpPr>
        <p:spPr>
          <a:xfrm>
            <a:off x="677334" y="2185527"/>
            <a:ext cx="8596668" cy="3880773"/>
          </a:xfrm>
        </p:spPr>
        <p:txBody>
          <a:bodyPr>
            <a:normAutofit/>
          </a:bodyPr>
          <a:lstStyle/>
          <a:p>
            <a:r>
              <a:rPr lang="en-US" sz="2400" dirty="0" err="1" smtClean="0"/>
              <a:t>Zuul</a:t>
            </a:r>
            <a:r>
              <a:rPr lang="en-US" sz="2400" dirty="0" smtClean="0"/>
              <a:t> dynamic filter characteristics</a:t>
            </a:r>
          </a:p>
          <a:p>
            <a:endParaRPr lang="en-US" sz="2400" dirty="0" smtClean="0"/>
          </a:p>
          <a:p>
            <a:r>
              <a:rPr lang="en-US" sz="2400" dirty="0" smtClean="0"/>
              <a:t>TYPE</a:t>
            </a:r>
          </a:p>
          <a:p>
            <a:r>
              <a:rPr lang="en-US" sz="2400" dirty="0" smtClean="0"/>
              <a:t>EXECUTIUON ORDER</a:t>
            </a:r>
          </a:p>
          <a:p>
            <a:r>
              <a:rPr lang="en-US" sz="2400" dirty="0" smtClean="0"/>
              <a:t>CRITERIA</a:t>
            </a:r>
          </a:p>
          <a:p>
            <a:r>
              <a:rPr lang="en-US" sz="2400" dirty="0" smtClean="0"/>
              <a:t>ACTION</a:t>
            </a:r>
            <a:endParaRPr lang="en-US" sz="2400" dirty="0"/>
          </a:p>
        </p:txBody>
      </p:sp>
    </p:spTree>
    <p:extLst>
      <p:ext uri="{BB962C8B-B14F-4D97-AF65-F5344CB8AC3E}">
        <p14:creationId xmlns:p14="http://schemas.microsoft.com/office/powerpoint/2010/main" xmlns="" val="37935461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API Gateway ZULU</a:t>
            </a:r>
            <a:br>
              <a:rPr lang="en-US" dirty="0" smtClean="0"/>
            </a:br>
            <a:r>
              <a:rPr lang="en-US" dirty="0" smtClean="0"/>
              <a:t>Filter Example on Groovy</a:t>
            </a:r>
            <a:endParaRPr lang="en-US" dirty="0"/>
          </a:p>
        </p:txBody>
      </p:sp>
      <p:sp>
        <p:nvSpPr>
          <p:cNvPr id="3" name="Content Placeholder 2"/>
          <p:cNvSpPr>
            <a:spLocks noGrp="1"/>
          </p:cNvSpPr>
          <p:nvPr>
            <p:ph idx="1"/>
          </p:nvPr>
        </p:nvSpPr>
        <p:spPr>
          <a:xfrm>
            <a:off x="677334" y="2185527"/>
            <a:ext cx="8596668" cy="3880773"/>
          </a:xfrm>
        </p:spPr>
        <p:txBody>
          <a:bodyPr/>
          <a:lstStyle/>
          <a:p>
            <a:r>
              <a:rPr lang="en-US" dirty="0" smtClean="0"/>
              <a:t>ZULU</a:t>
            </a:r>
            <a:endParaRPr lang="en-US" dirty="0"/>
          </a:p>
        </p:txBody>
      </p:sp>
      <p:pic>
        <p:nvPicPr>
          <p:cNvPr id="6146" name="Picture 2"/>
          <p:cNvPicPr>
            <a:picLocks noChangeAspect="1" noChangeArrowheads="1"/>
          </p:cNvPicPr>
          <p:nvPr/>
        </p:nvPicPr>
        <p:blipFill>
          <a:blip r:embed="rId2"/>
          <a:srcRect/>
          <a:stretch>
            <a:fillRect/>
          </a:stretch>
        </p:blipFill>
        <p:spPr bwMode="auto">
          <a:xfrm>
            <a:off x="742949" y="1875631"/>
            <a:ext cx="7743825" cy="4353717"/>
          </a:xfrm>
          <a:prstGeom prst="rect">
            <a:avLst/>
          </a:prstGeom>
          <a:noFill/>
          <a:ln w="9525">
            <a:noFill/>
            <a:miter lim="800000"/>
            <a:headEnd/>
            <a:tailEnd/>
          </a:ln>
        </p:spPr>
      </p:pic>
    </p:spTree>
    <p:extLst>
      <p:ext uri="{BB962C8B-B14F-4D97-AF65-F5344CB8AC3E}">
        <p14:creationId xmlns:p14="http://schemas.microsoft.com/office/powerpoint/2010/main" xmlns="" val="37935461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How in the Netflix used </a:t>
            </a:r>
            <a:r>
              <a:rPr lang="en-US" sz="4000" dirty="0" err="1" smtClean="0"/>
              <a:t>Zuul</a:t>
            </a:r>
            <a:r>
              <a:rPr lang="en-US" sz="4000" dirty="0" smtClean="0"/>
              <a:t>?</a:t>
            </a:r>
            <a:endParaRPr lang="en-US" sz="4000" dirty="0"/>
          </a:p>
        </p:txBody>
      </p:sp>
    </p:spTree>
    <p:extLst>
      <p:ext uri="{BB962C8B-B14F-4D97-AF65-F5344CB8AC3E}">
        <p14:creationId xmlns:p14="http://schemas.microsoft.com/office/powerpoint/2010/main" xmlns="" val="3465624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How in the Netflix used </a:t>
            </a:r>
            <a:r>
              <a:rPr lang="en-US" sz="4000" dirty="0" err="1" smtClean="0"/>
              <a:t>Zuul</a:t>
            </a:r>
            <a:r>
              <a:rPr lang="en-US" sz="4000" dirty="0" smtClean="0"/>
              <a:t>?</a:t>
            </a:r>
            <a:endParaRPr lang="en-US" sz="4000" dirty="0"/>
          </a:p>
        </p:txBody>
      </p:sp>
      <p:sp>
        <p:nvSpPr>
          <p:cNvPr id="3" name="Content Placeholder 2"/>
          <p:cNvSpPr>
            <a:spLocks noGrp="1"/>
          </p:cNvSpPr>
          <p:nvPr>
            <p:ph idx="1"/>
          </p:nvPr>
        </p:nvSpPr>
        <p:spPr/>
        <p:txBody>
          <a:bodyPr/>
          <a:lstStyle/>
          <a:p>
            <a:r>
              <a:rPr lang="en-US" dirty="0" smtClean="0"/>
              <a:t>Request authentication</a:t>
            </a:r>
          </a:p>
          <a:p>
            <a:pPr>
              <a:buNone/>
            </a:pPr>
            <a:endParaRPr lang="en-US" dirty="0"/>
          </a:p>
        </p:txBody>
      </p:sp>
    </p:spTree>
    <p:extLst>
      <p:ext uri="{BB962C8B-B14F-4D97-AF65-F5344CB8AC3E}">
        <p14:creationId xmlns:p14="http://schemas.microsoft.com/office/powerpoint/2010/main" xmlns="" val="34656243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How in the Netflix used </a:t>
            </a:r>
            <a:r>
              <a:rPr lang="en-US" sz="4000" dirty="0" err="1" smtClean="0"/>
              <a:t>Zuul</a:t>
            </a:r>
            <a:r>
              <a:rPr lang="en-US" sz="4000" dirty="0" smtClean="0"/>
              <a:t>?</a:t>
            </a:r>
            <a:endParaRPr lang="en-US" sz="4000" dirty="0"/>
          </a:p>
        </p:txBody>
      </p:sp>
      <p:sp>
        <p:nvSpPr>
          <p:cNvPr id="3" name="Content Placeholder 2"/>
          <p:cNvSpPr>
            <a:spLocks noGrp="1"/>
          </p:cNvSpPr>
          <p:nvPr>
            <p:ph idx="1"/>
          </p:nvPr>
        </p:nvSpPr>
        <p:spPr/>
        <p:txBody>
          <a:bodyPr/>
          <a:lstStyle/>
          <a:p>
            <a:r>
              <a:rPr lang="en-US" dirty="0" smtClean="0"/>
              <a:t>Request authentication</a:t>
            </a:r>
          </a:p>
          <a:p>
            <a:r>
              <a:rPr lang="en-US" dirty="0" smtClean="0"/>
              <a:t>Monitoring</a:t>
            </a:r>
          </a:p>
          <a:p>
            <a:pPr>
              <a:buNone/>
            </a:pPr>
            <a:endParaRPr lang="en-US" dirty="0"/>
          </a:p>
        </p:txBody>
      </p:sp>
    </p:spTree>
    <p:extLst>
      <p:ext uri="{BB962C8B-B14F-4D97-AF65-F5344CB8AC3E}">
        <p14:creationId xmlns:p14="http://schemas.microsoft.com/office/powerpoint/2010/main" xmlns="" val="34656243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How in the Netflix used </a:t>
            </a:r>
            <a:r>
              <a:rPr lang="en-US" sz="4000" dirty="0" err="1" smtClean="0"/>
              <a:t>Zuul</a:t>
            </a:r>
            <a:r>
              <a:rPr lang="en-US" sz="4000" dirty="0" smtClean="0"/>
              <a:t>?</a:t>
            </a:r>
            <a:endParaRPr lang="en-US" sz="4000" dirty="0"/>
          </a:p>
        </p:txBody>
      </p:sp>
      <p:sp>
        <p:nvSpPr>
          <p:cNvPr id="3" name="Content Placeholder 2"/>
          <p:cNvSpPr>
            <a:spLocks noGrp="1"/>
          </p:cNvSpPr>
          <p:nvPr>
            <p:ph idx="1"/>
          </p:nvPr>
        </p:nvSpPr>
        <p:spPr/>
        <p:txBody>
          <a:bodyPr/>
          <a:lstStyle/>
          <a:p>
            <a:r>
              <a:rPr lang="en-US" dirty="0" smtClean="0"/>
              <a:t>Request authentication</a:t>
            </a:r>
          </a:p>
          <a:p>
            <a:r>
              <a:rPr lang="en-US" dirty="0" smtClean="0"/>
              <a:t>Monitoring</a:t>
            </a:r>
          </a:p>
          <a:p>
            <a:r>
              <a:rPr lang="en-US" dirty="0" smtClean="0"/>
              <a:t>Caching</a:t>
            </a:r>
          </a:p>
          <a:p>
            <a:pPr>
              <a:buNone/>
            </a:pPr>
            <a:endParaRPr lang="en-US" dirty="0"/>
          </a:p>
        </p:txBody>
      </p:sp>
    </p:spTree>
    <p:extLst>
      <p:ext uri="{BB962C8B-B14F-4D97-AF65-F5344CB8AC3E}">
        <p14:creationId xmlns:p14="http://schemas.microsoft.com/office/powerpoint/2010/main" xmlns="" val="34656243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How in the Netflix used </a:t>
            </a:r>
            <a:r>
              <a:rPr lang="en-US" sz="4000" dirty="0" err="1" smtClean="0"/>
              <a:t>Zuul</a:t>
            </a:r>
            <a:r>
              <a:rPr lang="en-US" sz="4000" dirty="0" smtClean="0"/>
              <a:t>?</a:t>
            </a:r>
            <a:endParaRPr lang="en-US" sz="4000" dirty="0"/>
          </a:p>
        </p:txBody>
      </p:sp>
      <p:sp>
        <p:nvSpPr>
          <p:cNvPr id="3" name="Content Placeholder 2"/>
          <p:cNvSpPr>
            <a:spLocks noGrp="1"/>
          </p:cNvSpPr>
          <p:nvPr>
            <p:ph idx="1"/>
          </p:nvPr>
        </p:nvSpPr>
        <p:spPr/>
        <p:txBody>
          <a:bodyPr/>
          <a:lstStyle/>
          <a:p>
            <a:r>
              <a:rPr lang="en-US" dirty="0" smtClean="0"/>
              <a:t>Request authentication</a:t>
            </a:r>
          </a:p>
          <a:p>
            <a:r>
              <a:rPr lang="en-US" dirty="0" smtClean="0"/>
              <a:t>Monitoring</a:t>
            </a:r>
          </a:p>
          <a:p>
            <a:r>
              <a:rPr lang="en-US" dirty="0" smtClean="0"/>
              <a:t>Caching</a:t>
            </a:r>
          </a:p>
          <a:p>
            <a:r>
              <a:rPr lang="en-US" dirty="0" smtClean="0"/>
              <a:t>API Gateway entry point</a:t>
            </a:r>
          </a:p>
          <a:p>
            <a:pPr>
              <a:buNone/>
            </a:pPr>
            <a:endParaRPr lang="en-US" dirty="0"/>
          </a:p>
        </p:txBody>
      </p:sp>
    </p:spTree>
    <p:extLst>
      <p:ext uri="{BB962C8B-B14F-4D97-AF65-F5344CB8AC3E}">
        <p14:creationId xmlns:p14="http://schemas.microsoft.com/office/powerpoint/2010/main" xmlns="" val="34656243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How in the Netflix used </a:t>
            </a:r>
            <a:r>
              <a:rPr lang="en-US" sz="4000" dirty="0" err="1" smtClean="0"/>
              <a:t>Zuul</a:t>
            </a:r>
            <a:r>
              <a:rPr lang="en-US" sz="4000" dirty="0" smtClean="0"/>
              <a:t>?</a:t>
            </a:r>
            <a:endParaRPr lang="en-US" sz="4000" dirty="0"/>
          </a:p>
        </p:txBody>
      </p:sp>
      <p:sp>
        <p:nvSpPr>
          <p:cNvPr id="3" name="Content Placeholder 2"/>
          <p:cNvSpPr>
            <a:spLocks noGrp="1"/>
          </p:cNvSpPr>
          <p:nvPr>
            <p:ph idx="1"/>
          </p:nvPr>
        </p:nvSpPr>
        <p:spPr/>
        <p:txBody>
          <a:bodyPr/>
          <a:lstStyle/>
          <a:p>
            <a:r>
              <a:rPr lang="en-US" dirty="0" smtClean="0"/>
              <a:t>Request authentication</a:t>
            </a:r>
          </a:p>
          <a:p>
            <a:r>
              <a:rPr lang="en-US" dirty="0" smtClean="0"/>
              <a:t>Monitoring</a:t>
            </a:r>
          </a:p>
          <a:p>
            <a:r>
              <a:rPr lang="en-US" dirty="0" smtClean="0"/>
              <a:t>Caching</a:t>
            </a:r>
          </a:p>
          <a:p>
            <a:r>
              <a:rPr lang="en-US" dirty="0" smtClean="0"/>
              <a:t>API Gateway entry point</a:t>
            </a:r>
          </a:p>
          <a:p>
            <a:r>
              <a:rPr lang="en-US" dirty="0" smtClean="0"/>
              <a:t>Versioning</a:t>
            </a:r>
          </a:p>
          <a:p>
            <a:pPr>
              <a:buNone/>
            </a:pPr>
            <a:endParaRPr lang="en-US" dirty="0"/>
          </a:p>
        </p:txBody>
      </p:sp>
    </p:spTree>
    <p:extLst>
      <p:ext uri="{BB962C8B-B14F-4D97-AF65-F5344CB8AC3E}">
        <p14:creationId xmlns:p14="http://schemas.microsoft.com/office/powerpoint/2010/main" xmlns="" val="34656243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How in the Netflix used </a:t>
            </a:r>
            <a:r>
              <a:rPr lang="en-US" sz="4000" dirty="0" err="1" smtClean="0"/>
              <a:t>Zuul</a:t>
            </a:r>
            <a:r>
              <a:rPr lang="en-US" sz="4000" dirty="0" smtClean="0"/>
              <a:t>?</a:t>
            </a:r>
            <a:endParaRPr lang="en-US" sz="4000" dirty="0"/>
          </a:p>
        </p:txBody>
      </p:sp>
      <p:sp>
        <p:nvSpPr>
          <p:cNvPr id="3" name="Content Placeholder 2"/>
          <p:cNvSpPr>
            <a:spLocks noGrp="1"/>
          </p:cNvSpPr>
          <p:nvPr>
            <p:ph idx="1"/>
          </p:nvPr>
        </p:nvSpPr>
        <p:spPr/>
        <p:txBody>
          <a:bodyPr/>
          <a:lstStyle/>
          <a:p>
            <a:r>
              <a:rPr lang="en-US" dirty="0" smtClean="0"/>
              <a:t>Request authentication</a:t>
            </a:r>
          </a:p>
          <a:p>
            <a:r>
              <a:rPr lang="en-US" dirty="0" smtClean="0"/>
              <a:t>Monitoring</a:t>
            </a:r>
          </a:p>
          <a:p>
            <a:r>
              <a:rPr lang="en-US" dirty="0" smtClean="0"/>
              <a:t>Caching</a:t>
            </a:r>
          </a:p>
          <a:p>
            <a:r>
              <a:rPr lang="en-US" dirty="0" smtClean="0"/>
              <a:t>API Gateway entry point</a:t>
            </a:r>
          </a:p>
          <a:p>
            <a:r>
              <a:rPr lang="en-US" dirty="0" smtClean="0"/>
              <a:t>Versioning</a:t>
            </a:r>
          </a:p>
          <a:p>
            <a:r>
              <a:rPr lang="en-US" dirty="0" smtClean="0"/>
              <a:t>Testing</a:t>
            </a:r>
          </a:p>
          <a:p>
            <a:pPr>
              <a:buNone/>
            </a:pPr>
            <a:endParaRPr lang="en-US" dirty="0" smtClean="0"/>
          </a:p>
        </p:txBody>
      </p:sp>
    </p:spTree>
    <p:extLst>
      <p:ext uri="{BB962C8B-B14F-4D97-AF65-F5344CB8AC3E}">
        <p14:creationId xmlns:p14="http://schemas.microsoft.com/office/powerpoint/2010/main" xmlns="" val="3465624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12124"/>
          </a:xfrm>
        </p:spPr>
        <p:txBody>
          <a:bodyPr/>
          <a:lstStyle/>
          <a:p>
            <a:r>
              <a:rPr lang="en-US" dirty="0" smtClean="0"/>
              <a:t>Spring Cloud </a:t>
            </a:r>
            <a:r>
              <a:rPr lang="en-US" dirty="0" err="1" smtClean="0"/>
              <a:t>Config</a:t>
            </a:r>
            <a:r>
              <a:rPr lang="en-US" dirty="0" smtClean="0"/>
              <a:t> Server</a:t>
            </a:r>
            <a:endParaRPr lang="en-US" dirty="0"/>
          </a:p>
        </p:txBody>
      </p:sp>
      <p:sp>
        <p:nvSpPr>
          <p:cNvPr id="4" name="Rectangle 1"/>
          <p:cNvSpPr>
            <a:spLocks noGrp="1" noChangeArrowheads="1"/>
          </p:cNvSpPr>
          <p:nvPr>
            <p:ph idx="1"/>
          </p:nvPr>
        </p:nvSpPr>
        <p:spPr bwMode="auto">
          <a:xfrm>
            <a:off x="2429200" y="1513119"/>
            <a:ext cx="5092933" cy="2154436"/>
          </a:xfrm>
          <a:prstGeom prst="rect">
            <a:avLst/>
          </a:prstGeom>
          <a:solidFill>
            <a:srgbClr val="F7F7F8"/>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inherit"/>
              </a:rPr>
              <a:t>The HTTP service has resources in the form:</a:t>
            </a:r>
            <a:endParaRPr kumimoji="0" lang="en-US" altLang="en-US" sz="2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smtClean="0">
              <a:ln>
                <a:noFill/>
              </a:ln>
              <a:solidFill>
                <a:schemeClr val="tx1"/>
              </a:solidFill>
              <a:effectLst/>
              <a:latin typeface="Droid Sans Mono"/>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Droid Sans Mono"/>
              </a:rPr>
              <a:t>/{application}/{profile}[/{label}]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smtClean="0">
              <a:ln>
                <a:noFill/>
              </a:ln>
              <a:solidFill>
                <a:schemeClr val="tx1"/>
              </a:solidFill>
              <a:effectLst/>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Droid Sans Mono"/>
              </a:rPr>
              <a:t>	</a:t>
            </a:r>
            <a:r>
              <a:rPr kumimoji="0" lang="en-US" altLang="en-US" sz="1400" b="0" i="0" u="none" strike="noStrike" cap="none" normalizeH="0" baseline="0" dirty="0" smtClean="0">
                <a:ln>
                  <a:noFill/>
                </a:ln>
                <a:solidFill>
                  <a:schemeClr val="tx1"/>
                </a:solidFill>
                <a:effectLst/>
                <a:latin typeface="Droid Sans Mono"/>
              </a:rPr>
              <a:t>/{application}-{profile}.</a:t>
            </a:r>
            <a:r>
              <a:rPr kumimoji="0" lang="en-US" altLang="en-US" sz="1400" b="0" i="0" u="none" strike="noStrike" cap="none" normalizeH="0" baseline="0" dirty="0" err="1" smtClean="0">
                <a:ln>
                  <a:noFill/>
                </a:ln>
                <a:solidFill>
                  <a:schemeClr val="tx1"/>
                </a:solidFill>
                <a:effectLst/>
                <a:latin typeface="Droid Sans Mono"/>
              </a:rPr>
              <a:t>yml</a:t>
            </a:r>
            <a:r>
              <a:rPr kumimoji="0" lang="en-US" altLang="en-US" sz="1400" b="0" i="0" u="none" strike="noStrike" cap="none" normalizeH="0" baseline="0" dirty="0" smtClean="0">
                <a:ln>
                  <a:noFill/>
                </a:ln>
                <a:solidFill>
                  <a:schemeClr val="tx1"/>
                </a:solidFill>
                <a:effectLst/>
                <a:latin typeface="Droid Sans Mono"/>
              </a:rPr>
              <a:t> /{label}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chemeClr val="tx1"/>
                </a:solidFill>
                <a:effectLst/>
                <a:latin typeface="Droid Sans Mono"/>
              </a:rPr>
              <a:t>	/{application}-{profile}.</a:t>
            </a:r>
            <a:r>
              <a:rPr kumimoji="0" lang="en-US" altLang="en-US" sz="1400" b="0" i="0" u="none" strike="noStrike" cap="none" normalizeH="0" baseline="0" dirty="0" err="1" smtClean="0">
                <a:ln>
                  <a:noFill/>
                </a:ln>
                <a:solidFill>
                  <a:schemeClr val="tx1"/>
                </a:solidFill>
                <a:effectLst/>
                <a:latin typeface="Droid Sans Mono"/>
              </a:rPr>
              <a:t>yml</a:t>
            </a:r>
            <a:endParaRPr kumimoji="0" lang="en-US" altLang="en-US" sz="1400" b="0" i="0" u="none" strike="noStrike" cap="none" normalizeH="0" baseline="0" dirty="0" smtClean="0">
              <a:ln>
                <a:noFill/>
              </a:ln>
              <a:solidFill>
                <a:schemeClr val="tx1"/>
              </a:solidFill>
              <a:effectLst/>
              <a:latin typeface="Droid Sa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chemeClr val="tx1"/>
                </a:solidFill>
                <a:effectLst/>
                <a:latin typeface="Droid Sans Mono"/>
              </a:rPr>
              <a:t>	/{application}-{profile}.properties /{label}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chemeClr val="tx1"/>
                </a:solidFill>
                <a:effectLst/>
                <a:latin typeface="Droid Sans Mono"/>
              </a:rPr>
              <a:t>	/{application}-{profile}.properties</a:t>
            </a:r>
            <a:endParaRPr kumimoji="0" lang="en-US" altLang="en-US" sz="14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xmlns="" val="270829478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How in the Netflix used </a:t>
            </a:r>
            <a:r>
              <a:rPr lang="en-US" sz="4000" dirty="0" err="1" smtClean="0"/>
              <a:t>Zuul</a:t>
            </a:r>
            <a:r>
              <a:rPr lang="en-US" sz="4000" dirty="0" smtClean="0"/>
              <a:t>?</a:t>
            </a:r>
            <a:endParaRPr lang="en-US" sz="4000" dirty="0"/>
          </a:p>
        </p:txBody>
      </p:sp>
      <p:sp>
        <p:nvSpPr>
          <p:cNvPr id="3" name="Content Placeholder 2"/>
          <p:cNvSpPr>
            <a:spLocks noGrp="1"/>
          </p:cNvSpPr>
          <p:nvPr>
            <p:ph idx="1"/>
          </p:nvPr>
        </p:nvSpPr>
        <p:spPr/>
        <p:txBody>
          <a:bodyPr/>
          <a:lstStyle/>
          <a:p>
            <a:r>
              <a:rPr lang="en-US" dirty="0" smtClean="0"/>
              <a:t>Request authentication</a:t>
            </a:r>
          </a:p>
          <a:p>
            <a:r>
              <a:rPr lang="en-US" dirty="0" smtClean="0"/>
              <a:t>Monitoring</a:t>
            </a:r>
          </a:p>
          <a:p>
            <a:r>
              <a:rPr lang="en-US" dirty="0" smtClean="0"/>
              <a:t>Caching</a:t>
            </a:r>
          </a:p>
          <a:p>
            <a:r>
              <a:rPr lang="en-US" dirty="0" smtClean="0"/>
              <a:t>API Gateway entry point</a:t>
            </a:r>
          </a:p>
          <a:p>
            <a:r>
              <a:rPr lang="en-US" dirty="0" smtClean="0"/>
              <a:t>Versioning</a:t>
            </a:r>
          </a:p>
          <a:p>
            <a:r>
              <a:rPr lang="en-US" dirty="0" smtClean="0"/>
              <a:t>Testing</a:t>
            </a:r>
          </a:p>
          <a:p>
            <a:r>
              <a:rPr lang="en-US" dirty="0" smtClean="0"/>
              <a:t>Load Balancing</a:t>
            </a:r>
          </a:p>
          <a:p>
            <a:pPr>
              <a:buNone/>
            </a:pPr>
            <a:endParaRPr lang="en-US" dirty="0"/>
          </a:p>
        </p:txBody>
      </p:sp>
    </p:spTree>
    <p:extLst>
      <p:ext uri="{BB962C8B-B14F-4D97-AF65-F5344CB8AC3E}">
        <p14:creationId xmlns:p14="http://schemas.microsoft.com/office/powerpoint/2010/main" xmlns="" val="34656243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How in the Netflix used </a:t>
            </a:r>
            <a:r>
              <a:rPr lang="en-US" sz="4000" dirty="0" err="1" smtClean="0"/>
              <a:t>Zuul</a:t>
            </a:r>
            <a:r>
              <a:rPr lang="en-US" sz="4000" dirty="0" smtClean="0"/>
              <a:t>?</a:t>
            </a:r>
            <a:endParaRPr lang="en-US" sz="4000" dirty="0"/>
          </a:p>
        </p:txBody>
      </p:sp>
      <p:sp>
        <p:nvSpPr>
          <p:cNvPr id="3" name="Content Placeholder 2"/>
          <p:cNvSpPr>
            <a:spLocks noGrp="1"/>
          </p:cNvSpPr>
          <p:nvPr>
            <p:ph idx="1"/>
          </p:nvPr>
        </p:nvSpPr>
        <p:spPr/>
        <p:txBody>
          <a:bodyPr/>
          <a:lstStyle/>
          <a:p>
            <a:r>
              <a:rPr lang="en-US" dirty="0" smtClean="0"/>
              <a:t>Request authentication</a:t>
            </a:r>
          </a:p>
          <a:p>
            <a:r>
              <a:rPr lang="en-US" dirty="0" smtClean="0"/>
              <a:t>Monitoring</a:t>
            </a:r>
          </a:p>
          <a:p>
            <a:r>
              <a:rPr lang="en-US" dirty="0" smtClean="0"/>
              <a:t>Caching</a:t>
            </a:r>
          </a:p>
          <a:p>
            <a:r>
              <a:rPr lang="en-US" dirty="0" smtClean="0"/>
              <a:t>API Gateway entry point</a:t>
            </a:r>
          </a:p>
          <a:p>
            <a:r>
              <a:rPr lang="en-US" dirty="0" smtClean="0"/>
              <a:t>Versioning</a:t>
            </a:r>
          </a:p>
          <a:p>
            <a:r>
              <a:rPr lang="en-US" dirty="0" smtClean="0"/>
              <a:t>Testing</a:t>
            </a:r>
          </a:p>
          <a:p>
            <a:r>
              <a:rPr lang="en-US" dirty="0" smtClean="0"/>
              <a:t>Load Balancing</a:t>
            </a:r>
          </a:p>
          <a:p>
            <a:r>
              <a:rPr lang="en-US" sz="4000" dirty="0" smtClean="0"/>
              <a:t>Debugging – How???</a:t>
            </a:r>
          </a:p>
          <a:p>
            <a:endParaRPr lang="en-US" dirty="0"/>
          </a:p>
        </p:txBody>
      </p:sp>
    </p:spTree>
    <p:extLst>
      <p:ext uri="{BB962C8B-B14F-4D97-AF65-F5344CB8AC3E}">
        <p14:creationId xmlns:p14="http://schemas.microsoft.com/office/powerpoint/2010/main" xmlns="" val="34656243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API Gateway ZULU</a:t>
            </a:r>
            <a:br>
              <a:rPr lang="en-US" dirty="0" smtClean="0"/>
            </a:br>
            <a:endParaRPr lang="en-US" dirty="0"/>
          </a:p>
        </p:txBody>
      </p:sp>
      <p:sp>
        <p:nvSpPr>
          <p:cNvPr id="3" name="Content Placeholder 2"/>
          <p:cNvSpPr>
            <a:spLocks noGrp="1"/>
          </p:cNvSpPr>
          <p:nvPr>
            <p:ph idx="1"/>
          </p:nvPr>
        </p:nvSpPr>
        <p:spPr/>
        <p:txBody>
          <a:bodyPr/>
          <a:lstStyle/>
          <a:p>
            <a:r>
              <a:rPr lang="en-US" dirty="0" smtClean="0"/>
              <a:t>Sample code</a:t>
            </a:r>
          </a:p>
          <a:p>
            <a:r>
              <a:rPr lang="en-US" dirty="0" smtClean="0"/>
              <a:t>1. Service Call from Gateway</a:t>
            </a:r>
            <a:endParaRPr lang="en-US" dirty="0"/>
          </a:p>
        </p:txBody>
      </p:sp>
    </p:spTree>
    <p:extLst>
      <p:ext uri="{BB962C8B-B14F-4D97-AF65-F5344CB8AC3E}">
        <p14:creationId xmlns:p14="http://schemas.microsoft.com/office/powerpoint/2010/main" xmlns="" val="34656243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Amazing Netflix Statistics and Facts</a:t>
            </a:r>
            <a:endParaRPr lang="en-US" dirty="0"/>
          </a:p>
        </p:txBody>
      </p:sp>
      <p:sp>
        <p:nvSpPr>
          <p:cNvPr id="3" name="Content Placeholder 2"/>
          <p:cNvSpPr>
            <a:spLocks noGrp="1"/>
          </p:cNvSpPr>
          <p:nvPr>
            <p:ph idx="1"/>
          </p:nvPr>
        </p:nvSpPr>
        <p:spPr>
          <a:xfrm>
            <a:off x="677334" y="1454007"/>
            <a:ext cx="8596668" cy="3880773"/>
          </a:xfrm>
        </p:spPr>
        <p:txBody>
          <a:bodyPr/>
          <a:lstStyle/>
          <a:p>
            <a:pPr>
              <a:buNone/>
            </a:pPr>
            <a:endParaRPr lang="en-US" dirty="0" smtClean="0"/>
          </a:p>
          <a:p>
            <a:pPr algn="ctr"/>
            <a:r>
              <a:rPr lang="en-US" sz="2800" dirty="0"/>
              <a:t>Peak internet traffic in North Amerika</a:t>
            </a:r>
            <a:endParaRPr lang="ru-RU" sz="2800" dirty="0"/>
          </a:p>
          <a:p>
            <a:pPr algn="ctr">
              <a:buNone/>
            </a:pPr>
            <a:r>
              <a:rPr lang="en-US" sz="2800" dirty="0" smtClean="0"/>
              <a:t>  </a:t>
            </a:r>
          </a:p>
          <a:p>
            <a:pPr algn="ctr">
              <a:buNone/>
            </a:pPr>
            <a:endParaRPr lang="en-US" sz="2800" dirty="0" smtClean="0"/>
          </a:p>
        </p:txBody>
      </p:sp>
      <p:pic>
        <p:nvPicPr>
          <p:cNvPr id="4" name="Picture 2"/>
          <p:cNvPicPr>
            <a:picLocks noChangeAspect="1" noChangeArrowheads="1"/>
          </p:cNvPicPr>
          <p:nvPr/>
        </p:nvPicPr>
        <p:blipFill>
          <a:blip r:embed="rId2"/>
          <a:srcRect/>
          <a:stretch>
            <a:fillRect/>
          </a:stretch>
        </p:blipFill>
        <p:spPr bwMode="auto">
          <a:xfrm>
            <a:off x="3311214" y="2593570"/>
            <a:ext cx="3328908" cy="3512280"/>
          </a:xfrm>
          <a:prstGeom prst="rect">
            <a:avLst/>
          </a:prstGeom>
          <a:noFill/>
          <a:ln w="9525">
            <a:noFill/>
            <a:miter lim="800000"/>
            <a:headEnd/>
            <a:tailEnd/>
          </a:ln>
        </p:spPr>
      </p:pic>
    </p:spTree>
    <p:extLst>
      <p:ext uri="{BB962C8B-B14F-4D97-AF65-F5344CB8AC3E}">
        <p14:creationId xmlns:p14="http://schemas.microsoft.com/office/powerpoint/2010/main" xmlns="" val="25593100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Amazing Netflix Statistics and Facts</a:t>
            </a:r>
            <a:endParaRPr lang="en-US" dirty="0"/>
          </a:p>
        </p:txBody>
      </p:sp>
      <p:pic>
        <p:nvPicPr>
          <p:cNvPr id="6" name="Picture 2"/>
          <p:cNvPicPr>
            <a:picLocks noChangeAspect="1" noChangeArrowheads="1"/>
          </p:cNvPicPr>
          <p:nvPr/>
        </p:nvPicPr>
        <p:blipFill>
          <a:blip r:embed="rId2"/>
          <a:srcRect/>
          <a:stretch>
            <a:fillRect/>
          </a:stretch>
        </p:blipFill>
        <p:spPr bwMode="auto">
          <a:xfrm>
            <a:off x="3618" y="1197710"/>
            <a:ext cx="9944100" cy="5660290"/>
          </a:xfrm>
          <a:prstGeom prst="rect">
            <a:avLst/>
          </a:prstGeom>
          <a:noFill/>
          <a:ln w="9525">
            <a:noFill/>
            <a:miter lim="800000"/>
            <a:headEnd/>
            <a:tailEnd/>
          </a:ln>
        </p:spPr>
      </p:pic>
    </p:spTree>
    <p:extLst>
      <p:ext uri="{BB962C8B-B14F-4D97-AF65-F5344CB8AC3E}">
        <p14:creationId xmlns:p14="http://schemas.microsoft.com/office/powerpoint/2010/main" xmlns="" val="7152870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Monitoring</a:t>
            </a:r>
            <a:br>
              <a:rPr lang="en-US" dirty="0" smtClean="0"/>
            </a:br>
            <a:r>
              <a:rPr lang="en-US" dirty="0" err="1" smtClean="0"/>
              <a:t>Hystrix</a:t>
            </a:r>
            <a:r>
              <a:rPr lang="en-US" dirty="0" smtClean="0"/>
              <a:t> Dashboard</a:t>
            </a:r>
            <a:endParaRPr lang="en-US" dirty="0"/>
          </a:p>
        </p:txBody>
      </p:sp>
      <p:pic>
        <p:nvPicPr>
          <p:cNvPr id="5" name="Picture 4"/>
          <p:cNvPicPr>
            <a:picLocks noChangeAspect="1"/>
          </p:cNvPicPr>
          <p:nvPr/>
        </p:nvPicPr>
        <p:blipFill>
          <a:blip r:embed="rId2"/>
          <a:stretch>
            <a:fillRect/>
          </a:stretch>
        </p:blipFill>
        <p:spPr>
          <a:xfrm>
            <a:off x="1510510" y="2304530"/>
            <a:ext cx="6930315" cy="1120314"/>
          </a:xfrm>
          <a:prstGeom prst="rect">
            <a:avLst/>
          </a:prstGeom>
        </p:spPr>
      </p:pic>
      <p:pic>
        <p:nvPicPr>
          <p:cNvPr id="6" name="Picture 5"/>
          <p:cNvPicPr>
            <a:picLocks noChangeAspect="1"/>
          </p:cNvPicPr>
          <p:nvPr/>
        </p:nvPicPr>
        <p:blipFill rotWithShape="1">
          <a:blip r:embed="rId3"/>
          <a:srcRect l="827" b="14389"/>
          <a:stretch/>
        </p:blipFill>
        <p:spPr>
          <a:xfrm>
            <a:off x="490450" y="3798974"/>
            <a:ext cx="10554911" cy="1454670"/>
          </a:xfrm>
          <a:prstGeom prst="rect">
            <a:avLst/>
          </a:prstGeom>
        </p:spPr>
      </p:pic>
    </p:spTree>
    <p:extLst>
      <p:ext uri="{BB962C8B-B14F-4D97-AF65-F5344CB8AC3E}">
        <p14:creationId xmlns:p14="http://schemas.microsoft.com/office/powerpoint/2010/main" xmlns="" val="28607471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Monitoring</a:t>
            </a:r>
            <a:br>
              <a:rPr lang="en-US" dirty="0" smtClean="0"/>
            </a:br>
            <a:r>
              <a:rPr lang="en-US" dirty="0" err="1" smtClean="0"/>
              <a:t>Hystrix</a:t>
            </a:r>
            <a:r>
              <a:rPr lang="en-US" dirty="0" smtClean="0"/>
              <a:t> Dashboard</a:t>
            </a:r>
            <a:endParaRPr lang="en-US" dirty="0"/>
          </a:p>
        </p:txBody>
      </p:sp>
      <p:pic>
        <p:nvPicPr>
          <p:cNvPr id="4" name="Content Placeholder 3"/>
          <p:cNvPicPr>
            <a:picLocks noGrp="1" noChangeAspect="1"/>
          </p:cNvPicPr>
          <p:nvPr>
            <p:ph idx="1"/>
          </p:nvPr>
        </p:nvPicPr>
        <p:blipFill>
          <a:blip r:embed="rId2"/>
          <a:stretch>
            <a:fillRect/>
          </a:stretch>
        </p:blipFill>
        <p:spPr>
          <a:xfrm>
            <a:off x="2051526" y="2160588"/>
            <a:ext cx="5848985" cy="3881437"/>
          </a:xfrm>
          <a:prstGeom prst="rect">
            <a:avLst/>
          </a:prstGeom>
        </p:spPr>
      </p:pic>
    </p:spTree>
    <p:extLst>
      <p:ext uri="{BB962C8B-B14F-4D97-AF65-F5344CB8AC3E}">
        <p14:creationId xmlns:p14="http://schemas.microsoft.com/office/powerpoint/2010/main" xmlns="" val="38413740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Cloud Monitoring</a:t>
            </a:r>
            <a:br>
              <a:rPr lang="en-US" dirty="0"/>
            </a:br>
            <a:r>
              <a:rPr lang="en-US" dirty="0" err="1"/>
              <a:t>Hystrix</a:t>
            </a:r>
            <a:r>
              <a:rPr lang="en-US" dirty="0"/>
              <a:t> Dashboard</a:t>
            </a:r>
          </a:p>
        </p:txBody>
      </p:sp>
      <p:sp>
        <p:nvSpPr>
          <p:cNvPr id="3" name="Content Placeholder 2"/>
          <p:cNvSpPr>
            <a:spLocks noGrp="1"/>
          </p:cNvSpPr>
          <p:nvPr>
            <p:ph idx="1"/>
          </p:nvPr>
        </p:nvSpPr>
        <p:spPr/>
        <p:txBody>
          <a:bodyPr/>
          <a:lstStyle/>
          <a:p>
            <a:endParaRPr lang="en-US" dirty="0" smtClean="0"/>
          </a:p>
          <a:p>
            <a:r>
              <a:rPr lang="en-US" dirty="0" err="1" smtClean="0"/>
              <a:t>Hystrix</a:t>
            </a:r>
            <a:r>
              <a:rPr lang="en-US" dirty="0" smtClean="0"/>
              <a:t> Dashboard for Gateway</a:t>
            </a:r>
            <a:endParaRPr lang="en-US" dirty="0"/>
          </a:p>
        </p:txBody>
      </p:sp>
    </p:spTree>
    <p:extLst>
      <p:ext uri="{BB962C8B-B14F-4D97-AF65-F5344CB8AC3E}">
        <p14:creationId xmlns:p14="http://schemas.microsoft.com/office/powerpoint/2010/main" xmlns="" val="30068951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56279"/>
            <a:ext cx="8596668" cy="1320800"/>
          </a:xfrm>
        </p:spPr>
        <p:txBody>
          <a:bodyPr>
            <a:normAutofit/>
          </a:bodyPr>
          <a:lstStyle/>
          <a:p>
            <a:pPr algn="ctr"/>
            <a:r>
              <a:rPr lang="en-US" sz="2400" dirty="0" smtClean="0"/>
              <a:t>	Example </a:t>
            </a:r>
            <a:r>
              <a:rPr lang="en-US" sz="2400" dirty="0"/>
              <a:t>from the Netflix API dashboard monitoring 476 servers aggregated </a:t>
            </a:r>
            <a:r>
              <a:rPr lang="en-US" sz="2400" dirty="0" smtClean="0"/>
              <a:t>using </a:t>
            </a:r>
            <a:r>
              <a:rPr lang="en-US" sz="2400" dirty="0" smtClean="0">
                <a:hlinkClick r:id="rId2"/>
              </a:rPr>
              <a:t>Turbine</a:t>
            </a:r>
            <a:r>
              <a:rPr lang="en-US" sz="2400" dirty="0"/>
              <a:t>.</a:t>
            </a:r>
          </a:p>
        </p:txBody>
      </p:sp>
      <p:pic>
        <p:nvPicPr>
          <p:cNvPr id="5" name="Picture 4"/>
          <p:cNvPicPr>
            <a:picLocks noChangeAspect="1"/>
          </p:cNvPicPr>
          <p:nvPr/>
        </p:nvPicPr>
        <p:blipFill>
          <a:blip r:embed="rId3"/>
          <a:stretch>
            <a:fillRect/>
          </a:stretch>
        </p:blipFill>
        <p:spPr>
          <a:xfrm>
            <a:off x="1314450" y="1326987"/>
            <a:ext cx="8712027" cy="5531013"/>
          </a:xfrm>
          <a:prstGeom prst="rect">
            <a:avLst/>
          </a:prstGeom>
        </p:spPr>
      </p:pic>
    </p:spTree>
    <p:extLst>
      <p:ext uri="{BB962C8B-B14F-4D97-AF65-F5344CB8AC3E}">
        <p14:creationId xmlns:p14="http://schemas.microsoft.com/office/powerpoint/2010/main" xmlns="" val="22933931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en-US" b="1" dirty="0" smtClean="0"/>
              <a:t>Distributed Tracing With </a:t>
            </a:r>
            <a:r>
              <a:rPr lang="en-US" b="1" dirty="0" err="1" smtClean="0"/>
              <a:t>Zipkin</a:t>
            </a:r>
            <a:r>
              <a:rPr lang="en-US" b="1" dirty="0" smtClean="0"/>
              <a:t/>
            </a:r>
            <a:br>
              <a:rPr lang="en-US" b="1" dirty="0" smtClean="0"/>
            </a:br>
            <a:r>
              <a:rPr lang="en-US" b="1" dirty="0" smtClean="0"/>
              <a:t>Server</a:t>
            </a:r>
            <a:r>
              <a:rPr lang="en-US" b="1" dirty="0" smtClean="0"/>
              <a:t/>
            </a:r>
            <a:br>
              <a:rPr lang="en-US" b="1" dirty="0" smtClean="0"/>
            </a:br>
            <a:endParaRPr lang="ru-RU" dirty="0"/>
          </a:p>
        </p:txBody>
      </p:sp>
      <p:pic>
        <p:nvPicPr>
          <p:cNvPr id="1026" name="Picture 2"/>
          <p:cNvPicPr>
            <a:picLocks noGrp="1" noChangeAspect="1" noChangeArrowheads="1"/>
          </p:cNvPicPr>
          <p:nvPr>
            <p:ph idx="1"/>
          </p:nvPr>
        </p:nvPicPr>
        <p:blipFill>
          <a:blip r:embed="rId2"/>
          <a:srcRect/>
          <a:stretch>
            <a:fillRect/>
          </a:stretch>
        </p:blipFill>
        <p:spPr bwMode="auto">
          <a:xfrm>
            <a:off x="265906" y="4448969"/>
            <a:ext cx="10370871" cy="1637506"/>
          </a:xfrm>
          <a:prstGeom prst="rect">
            <a:avLst/>
          </a:prstGeom>
          <a:noFill/>
          <a:ln w="9525">
            <a:noFill/>
            <a:miter lim="800000"/>
            <a:headEnd/>
            <a:tailEnd/>
          </a:ln>
        </p:spPr>
      </p:pic>
      <p:pic>
        <p:nvPicPr>
          <p:cNvPr id="1028" name="Picture 4"/>
          <p:cNvPicPr>
            <a:picLocks noChangeAspect="1" noChangeArrowheads="1"/>
          </p:cNvPicPr>
          <p:nvPr/>
        </p:nvPicPr>
        <p:blipFill>
          <a:blip r:embed="rId3"/>
          <a:srcRect/>
          <a:stretch>
            <a:fillRect/>
          </a:stretch>
        </p:blipFill>
        <p:spPr bwMode="auto">
          <a:xfrm>
            <a:off x="1771650" y="2043113"/>
            <a:ext cx="6973580" cy="2433637"/>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a:t>
            </a:r>
            <a:r>
              <a:rPr lang="en-US" dirty="0" err="1" smtClean="0"/>
              <a:t>Config</a:t>
            </a:r>
            <a:r>
              <a:rPr lang="en-US" dirty="0" smtClean="0"/>
              <a:t> Server</a:t>
            </a:r>
            <a:endParaRPr lang="en-US" dirty="0"/>
          </a:p>
        </p:txBody>
      </p:sp>
      <p:sp>
        <p:nvSpPr>
          <p:cNvPr id="3" name="Content Placeholder 2"/>
          <p:cNvSpPr>
            <a:spLocks noGrp="1"/>
          </p:cNvSpPr>
          <p:nvPr>
            <p:ph idx="1"/>
          </p:nvPr>
        </p:nvSpPr>
        <p:spPr/>
        <p:txBody>
          <a:bodyPr/>
          <a:lstStyle/>
          <a:p>
            <a:r>
              <a:rPr lang="en-US" dirty="0" smtClean="0"/>
              <a:t>Sample code</a:t>
            </a:r>
          </a:p>
          <a:p>
            <a:endParaRPr lang="en-US" dirty="0"/>
          </a:p>
          <a:p>
            <a:r>
              <a:rPr lang="en-US" dirty="0" smtClean="0"/>
              <a:t>1. Local storage configuration</a:t>
            </a:r>
          </a:p>
          <a:p>
            <a:r>
              <a:rPr lang="en-US" dirty="0" smtClean="0"/>
              <a:t>2.Profile </a:t>
            </a:r>
          </a:p>
          <a:p>
            <a:pPr lvl="1"/>
            <a:r>
              <a:rPr lang="en-US" u="sng" dirty="0" smtClean="0"/>
              <a:t>http://localhost:8088/config/client-rest/</a:t>
            </a:r>
            <a:r>
              <a:rPr lang="en-US" sz="2000" u="sng" dirty="0" smtClean="0"/>
              <a:t>dev</a:t>
            </a:r>
            <a:r>
              <a:rPr lang="en-US" u="sng" dirty="0" smtClean="0"/>
              <a:t>/</a:t>
            </a:r>
          </a:p>
          <a:p>
            <a:pPr lvl="1"/>
            <a:r>
              <a:rPr lang="en-US" u="sng" dirty="0" smtClean="0"/>
              <a:t>http://localhost:8088/config/client-rest/</a:t>
            </a:r>
            <a:r>
              <a:rPr lang="en-US" sz="2000" u="sng" dirty="0" smtClean="0"/>
              <a:t>default</a:t>
            </a:r>
            <a:r>
              <a:rPr lang="en-US" u="sng" dirty="0" smtClean="0"/>
              <a:t>/</a:t>
            </a:r>
          </a:p>
          <a:p>
            <a:r>
              <a:rPr lang="en-US" dirty="0" smtClean="0"/>
              <a:t>3. </a:t>
            </a:r>
            <a:r>
              <a:rPr lang="en-US" dirty="0" err="1" smtClean="0"/>
              <a:t>Git</a:t>
            </a:r>
            <a:r>
              <a:rPr lang="en-US" dirty="0" smtClean="0"/>
              <a:t> </a:t>
            </a:r>
            <a:r>
              <a:rPr lang="en-US" dirty="0"/>
              <a:t>storage </a:t>
            </a:r>
            <a:r>
              <a:rPr lang="en-US" dirty="0" smtClean="0"/>
              <a:t>configuration</a:t>
            </a:r>
          </a:p>
          <a:p>
            <a:pPr>
              <a:buNone/>
            </a:pPr>
            <a:endParaRPr lang="en-US" dirty="0"/>
          </a:p>
        </p:txBody>
      </p:sp>
    </p:spTree>
    <p:extLst>
      <p:ext uri="{BB962C8B-B14F-4D97-AF65-F5344CB8AC3E}">
        <p14:creationId xmlns:p14="http://schemas.microsoft.com/office/powerpoint/2010/main" xmlns="" val="262730861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en-US" b="1" dirty="0" smtClean="0"/>
              <a:t>Distributed Tracing With </a:t>
            </a:r>
            <a:r>
              <a:rPr lang="en-US" b="1" dirty="0" err="1" smtClean="0"/>
              <a:t>Zipkin</a:t>
            </a:r>
            <a:r>
              <a:rPr lang="en-US" b="1" dirty="0" smtClean="0"/>
              <a:t/>
            </a:r>
            <a:br>
              <a:rPr lang="en-US" b="1" dirty="0" smtClean="0"/>
            </a:br>
            <a:r>
              <a:rPr lang="en-US" b="1" dirty="0" smtClean="0"/>
              <a:t>Server</a:t>
            </a:r>
            <a:r>
              <a:rPr lang="en-US" b="1" dirty="0" smtClean="0"/>
              <a:t/>
            </a:r>
            <a:br>
              <a:rPr lang="en-US" b="1" dirty="0" smtClean="0"/>
            </a:br>
            <a:endParaRPr lang="ru-RU" dirty="0"/>
          </a:p>
        </p:txBody>
      </p:sp>
      <p:sp>
        <p:nvSpPr>
          <p:cNvPr id="10" name="Содержимое 9"/>
          <p:cNvSpPr>
            <a:spLocks noGrp="1"/>
          </p:cNvSpPr>
          <p:nvPr>
            <p:ph idx="1"/>
          </p:nvPr>
        </p:nvSpPr>
        <p:spPr/>
        <p:txBody>
          <a:bodyPr/>
          <a:lstStyle/>
          <a:p>
            <a:r>
              <a:rPr lang="en-US" dirty="0" smtClean="0"/>
              <a:t>Properties configuration</a:t>
            </a:r>
          </a:p>
          <a:p>
            <a:endParaRPr lang="en-US" dirty="0" smtClean="0"/>
          </a:p>
          <a:p>
            <a:endParaRPr lang="ru-RU" dirty="0"/>
          </a:p>
        </p:txBody>
      </p:sp>
      <p:pic>
        <p:nvPicPr>
          <p:cNvPr id="11" name="Picture 3"/>
          <p:cNvPicPr>
            <a:picLocks noChangeAspect="1" noChangeArrowheads="1"/>
          </p:cNvPicPr>
          <p:nvPr/>
        </p:nvPicPr>
        <p:blipFill>
          <a:blip r:embed="rId2"/>
          <a:srcRect/>
          <a:stretch>
            <a:fillRect/>
          </a:stretch>
        </p:blipFill>
        <p:spPr bwMode="auto">
          <a:xfrm>
            <a:off x="1070769" y="3115469"/>
            <a:ext cx="8980632" cy="1351756"/>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en-US" b="1" dirty="0" smtClean="0"/>
              <a:t>Distributed Tracing With </a:t>
            </a:r>
            <a:r>
              <a:rPr lang="en-US" b="1" dirty="0" err="1" smtClean="0"/>
              <a:t>Zipkin</a:t>
            </a:r>
            <a:r>
              <a:rPr lang="en-US" b="1" dirty="0" smtClean="0"/>
              <a:t/>
            </a:r>
            <a:br>
              <a:rPr lang="en-US" b="1" dirty="0" smtClean="0"/>
            </a:br>
            <a:r>
              <a:rPr lang="en-US" b="1" dirty="0" smtClean="0"/>
              <a:t>Client</a:t>
            </a:r>
            <a:r>
              <a:rPr lang="en-US" b="1" dirty="0" smtClean="0"/>
              <a:t/>
            </a:r>
            <a:br>
              <a:rPr lang="en-US" b="1" dirty="0" smtClean="0"/>
            </a:br>
            <a:endParaRPr lang="ru-RU" dirty="0"/>
          </a:p>
        </p:txBody>
      </p:sp>
      <p:sp>
        <p:nvSpPr>
          <p:cNvPr id="10" name="Содержимое 9"/>
          <p:cNvSpPr>
            <a:spLocks noGrp="1"/>
          </p:cNvSpPr>
          <p:nvPr>
            <p:ph idx="1"/>
          </p:nvPr>
        </p:nvSpPr>
        <p:spPr/>
        <p:txBody>
          <a:bodyPr/>
          <a:lstStyle/>
          <a:p>
            <a:pPr>
              <a:buNone/>
            </a:pPr>
            <a:endParaRPr lang="en-US" dirty="0" smtClean="0"/>
          </a:p>
          <a:p>
            <a:endParaRPr lang="en-US" dirty="0" smtClean="0"/>
          </a:p>
          <a:p>
            <a:endParaRPr lang="en-US" dirty="0" smtClean="0"/>
          </a:p>
          <a:p>
            <a:endParaRPr lang="en-US" dirty="0" smtClean="0"/>
          </a:p>
          <a:p>
            <a:endParaRPr lang="en-US" dirty="0" smtClean="0"/>
          </a:p>
          <a:p>
            <a:r>
              <a:rPr lang="en-US" i="1" dirty="0" smtClean="0"/>
              <a:t>Traces </a:t>
            </a:r>
            <a:r>
              <a:rPr lang="en-US" i="1" dirty="0" smtClean="0"/>
              <a:t>each action</a:t>
            </a:r>
            <a:endParaRPr lang="en-US" dirty="0" smtClean="0"/>
          </a:p>
          <a:p>
            <a:endParaRPr lang="ru-RU" dirty="0"/>
          </a:p>
        </p:txBody>
      </p:sp>
      <p:pic>
        <p:nvPicPr>
          <p:cNvPr id="4098" name="Picture 2"/>
          <p:cNvPicPr>
            <a:picLocks noChangeAspect="1" noChangeArrowheads="1"/>
          </p:cNvPicPr>
          <p:nvPr/>
        </p:nvPicPr>
        <p:blipFill>
          <a:blip r:embed="rId2"/>
          <a:srcRect/>
          <a:stretch>
            <a:fillRect/>
          </a:stretch>
        </p:blipFill>
        <p:spPr bwMode="auto">
          <a:xfrm>
            <a:off x="200025" y="4705349"/>
            <a:ext cx="9744076" cy="686203"/>
          </a:xfrm>
          <a:prstGeom prst="rect">
            <a:avLst/>
          </a:prstGeom>
          <a:noFill/>
          <a:ln w="9525">
            <a:noFill/>
            <a:miter lim="800000"/>
            <a:headEnd/>
            <a:tailEnd/>
          </a:ln>
        </p:spPr>
      </p:pic>
      <p:pic>
        <p:nvPicPr>
          <p:cNvPr id="4100" name="Picture 4"/>
          <p:cNvPicPr>
            <a:picLocks noChangeAspect="1" noChangeArrowheads="1"/>
          </p:cNvPicPr>
          <p:nvPr/>
        </p:nvPicPr>
        <p:blipFill>
          <a:blip r:embed="rId3"/>
          <a:srcRect/>
          <a:stretch>
            <a:fillRect/>
          </a:stretch>
        </p:blipFill>
        <p:spPr bwMode="auto">
          <a:xfrm>
            <a:off x="1147763" y="2352675"/>
            <a:ext cx="6243637" cy="1437384"/>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en-US" b="1" dirty="0" smtClean="0"/>
              <a:t>Distributed Tracing With </a:t>
            </a:r>
            <a:r>
              <a:rPr lang="en-US" b="1" dirty="0" err="1" smtClean="0"/>
              <a:t>Zipkin</a:t>
            </a:r>
            <a:r>
              <a:rPr lang="en-US" b="1" dirty="0" smtClean="0"/>
              <a:t/>
            </a:r>
            <a:br>
              <a:rPr lang="en-US" b="1" dirty="0" smtClean="0"/>
            </a:br>
            <a:r>
              <a:rPr lang="en-US" b="1" dirty="0" smtClean="0"/>
              <a:t>UI</a:t>
            </a:r>
            <a:r>
              <a:rPr lang="en-US" b="1" dirty="0" smtClean="0"/>
              <a:t/>
            </a:r>
            <a:br>
              <a:rPr lang="en-US" b="1" dirty="0" smtClean="0"/>
            </a:br>
            <a:endParaRPr lang="ru-RU" dirty="0"/>
          </a:p>
        </p:txBody>
      </p:sp>
      <p:sp>
        <p:nvSpPr>
          <p:cNvPr id="10" name="Содержимое 9"/>
          <p:cNvSpPr>
            <a:spLocks noGrp="1"/>
          </p:cNvSpPr>
          <p:nvPr>
            <p:ph idx="1"/>
          </p:nvPr>
        </p:nvSpPr>
        <p:spPr/>
        <p:txBody>
          <a:bodyPr>
            <a:normAutofit/>
          </a:bodyPr>
          <a:lstStyle/>
          <a:p>
            <a:pPr>
              <a:buNone/>
            </a:pPr>
            <a:endParaRPr lang="en-US" dirty="0" smtClean="0"/>
          </a:p>
          <a:p>
            <a:r>
              <a:rPr lang="en-US" dirty="0" smtClean="0"/>
              <a:t>1</a:t>
            </a:r>
            <a:r>
              <a:rPr lang="en-US" dirty="0" smtClean="0"/>
              <a:t>. Start </a:t>
            </a:r>
            <a:r>
              <a:rPr lang="en-US" dirty="0" err="1" smtClean="0"/>
              <a:t>ZipkinWeb</a:t>
            </a:r>
            <a:r>
              <a:rPr lang="en-US" dirty="0" smtClean="0"/>
              <a:t> WEB</a:t>
            </a:r>
            <a:br>
              <a:rPr lang="en-US" dirty="0" smtClean="0"/>
            </a:br>
            <a:r>
              <a:rPr lang="en-US" dirty="0" smtClean="0"/>
              <a:t/>
            </a:r>
            <a:br>
              <a:rPr lang="en-US" dirty="0" smtClean="0"/>
            </a:br>
            <a:r>
              <a:rPr lang="en-US" dirty="0" smtClean="0"/>
              <a:t>java -jar zipkin-web-1.28.1-20160104.090947-7-all.jar </a:t>
            </a:r>
            <a:endParaRPr lang="en-US" dirty="0" smtClean="0"/>
          </a:p>
          <a:p>
            <a:pPr>
              <a:buNone/>
            </a:pPr>
            <a:r>
              <a:rPr lang="en-US" dirty="0" smtClean="0"/>
              <a:t>        -</a:t>
            </a:r>
            <a:r>
              <a:rPr lang="en-US" dirty="0" err="1" smtClean="0"/>
              <a:t>zipkin.web.port</a:t>
            </a:r>
            <a:r>
              <a:rPr lang="en-US" dirty="0" smtClean="0"/>
              <a:t>=:9401 -</a:t>
            </a:r>
            <a:r>
              <a:rPr lang="en-US" dirty="0" err="1" smtClean="0"/>
              <a:t>admin.port</a:t>
            </a:r>
            <a:r>
              <a:rPr lang="en-US" dirty="0" smtClean="0"/>
              <a:t>=:9098 </a:t>
            </a:r>
            <a:endParaRPr lang="en-US" dirty="0" smtClean="0"/>
          </a:p>
          <a:p>
            <a:pPr>
              <a:buNone/>
            </a:pPr>
            <a:r>
              <a:rPr lang="en-US" dirty="0" smtClean="0"/>
              <a:t>          -</a:t>
            </a:r>
            <a:r>
              <a:rPr lang="en-US" dirty="0" err="1" smtClean="0"/>
              <a:t>zipkin.web.rootUrl</a:t>
            </a:r>
            <a:r>
              <a:rPr lang="en-US" dirty="0" smtClean="0"/>
              <a:t>=/ -</a:t>
            </a:r>
            <a:r>
              <a:rPr lang="en-US" dirty="0" err="1" smtClean="0"/>
              <a:t>zipkin.web.query.dest</a:t>
            </a:r>
            <a:r>
              <a:rPr lang="en-US" dirty="0" smtClean="0"/>
              <a:t>=localhost:9411</a:t>
            </a:r>
            <a:br>
              <a:rPr lang="en-US" dirty="0" smtClean="0"/>
            </a:br>
            <a:endParaRPr lang="en-US" dirty="0" smtClean="0"/>
          </a:p>
          <a:p>
            <a:r>
              <a:rPr lang="en-US" dirty="0" smtClean="0"/>
              <a:t>2</a:t>
            </a:r>
            <a:r>
              <a:rPr lang="en-US" dirty="0" smtClean="0"/>
              <a:t>. </a:t>
            </a:r>
            <a:r>
              <a:rPr lang="en-US" dirty="0" smtClean="0"/>
              <a:t>Go </a:t>
            </a:r>
            <a:r>
              <a:rPr lang="en-US" dirty="0" smtClean="0"/>
              <a:t>to  http://localhost:9401/</a:t>
            </a:r>
            <a:br>
              <a:rPr lang="en-US" dirty="0" smtClean="0"/>
            </a:br>
            <a:endParaRPr lang="en-US" dirty="0" smtClean="0"/>
          </a:p>
          <a:p>
            <a:r>
              <a:rPr lang="en-US" dirty="0" smtClean="0"/>
              <a:t>3</a:t>
            </a:r>
            <a:r>
              <a:rPr lang="en-US" dirty="0" smtClean="0"/>
              <a:t>. </a:t>
            </a:r>
            <a:r>
              <a:rPr lang="en-US" dirty="0" smtClean="0"/>
              <a:t>Choose </a:t>
            </a:r>
            <a:r>
              <a:rPr lang="en-US" dirty="0" smtClean="0"/>
              <a:t>service</a:t>
            </a:r>
            <a:endParaRPr lang="en-US" dirty="0" smtClean="0"/>
          </a:p>
          <a:p>
            <a:endParaRPr lang="en-US" dirty="0" smtClean="0"/>
          </a:p>
          <a:p>
            <a:endParaRPr lang="ru-RU"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en-US" b="1" dirty="0" smtClean="0"/>
              <a:t>Distributed Tracing With </a:t>
            </a:r>
            <a:r>
              <a:rPr lang="en-US" b="1" dirty="0" err="1" smtClean="0"/>
              <a:t>Zipkin</a:t>
            </a:r>
            <a:r>
              <a:rPr lang="en-US" b="1" dirty="0" smtClean="0"/>
              <a:t/>
            </a:r>
            <a:br>
              <a:rPr lang="en-US" b="1" dirty="0" smtClean="0"/>
            </a:br>
            <a:r>
              <a:rPr lang="en-US" b="1" dirty="0" smtClean="0"/>
              <a:t>UI</a:t>
            </a:r>
            <a:r>
              <a:rPr lang="en-US" b="1" dirty="0" smtClean="0"/>
              <a:t/>
            </a:r>
            <a:br>
              <a:rPr lang="en-US" b="1" dirty="0" smtClean="0"/>
            </a:br>
            <a:endParaRPr lang="ru-RU" dirty="0"/>
          </a:p>
        </p:txBody>
      </p:sp>
      <p:pic>
        <p:nvPicPr>
          <p:cNvPr id="5122" name="Picture 2"/>
          <p:cNvPicPr>
            <a:picLocks noChangeAspect="1" noChangeArrowheads="1"/>
          </p:cNvPicPr>
          <p:nvPr/>
        </p:nvPicPr>
        <p:blipFill>
          <a:blip r:embed="rId2"/>
          <a:srcRect/>
          <a:stretch>
            <a:fillRect/>
          </a:stretch>
        </p:blipFill>
        <p:spPr bwMode="auto">
          <a:xfrm>
            <a:off x="0" y="1523999"/>
            <a:ext cx="11184499" cy="2619375"/>
          </a:xfrm>
          <a:prstGeom prst="rect">
            <a:avLst/>
          </a:prstGeom>
          <a:noFill/>
          <a:ln w="9525">
            <a:noFill/>
            <a:miter lim="800000"/>
            <a:headEnd/>
            <a:tailEnd/>
          </a:ln>
        </p:spPr>
      </p:pic>
      <p:pic>
        <p:nvPicPr>
          <p:cNvPr id="5123" name="Picture 3"/>
          <p:cNvPicPr>
            <a:picLocks noChangeAspect="1" noChangeArrowheads="1"/>
          </p:cNvPicPr>
          <p:nvPr/>
        </p:nvPicPr>
        <p:blipFill>
          <a:blip r:embed="rId3"/>
          <a:srcRect/>
          <a:stretch>
            <a:fillRect/>
          </a:stretch>
        </p:blipFill>
        <p:spPr bwMode="auto">
          <a:xfrm>
            <a:off x="947738" y="4133850"/>
            <a:ext cx="9610725" cy="2724150"/>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en-US" b="1" dirty="0" smtClean="0"/>
              <a:t>Distributed Tracing With </a:t>
            </a:r>
            <a:r>
              <a:rPr lang="en-US" b="1" dirty="0" err="1" smtClean="0"/>
              <a:t>Zipkin</a:t>
            </a:r>
            <a:r>
              <a:rPr lang="en-US" b="1" dirty="0" smtClean="0"/>
              <a:t/>
            </a:r>
            <a:br>
              <a:rPr lang="en-US" b="1" dirty="0" smtClean="0"/>
            </a:br>
            <a:r>
              <a:rPr lang="en-US" b="1" dirty="0" smtClean="0"/>
              <a:t>UI</a:t>
            </a:r>
            <a:r>
              <a:rPr lang="en-US" b="1" dirty="0" smtClean="0"/>
              <a:t/>
            </a:r>
            <a:br>
              <a:rPr lang="en-US" b="1" dirty="0" smtClean="0"/>
            </a:br>
            <a:endParaRPr lang="ru-RU" dirty="0"/>
          </a:p>
        </p:txBody>
      </p:sp>
      <p:sp>
        <p:nvSpPr>
          <p:cNvPr id="10" name="Содержимое 9"/>
          <p:cNvSpPr>
            <a:spLocks noGrp="1"/>
          </p:cNvSpPr>
          <p:nvPr>
            <p:ph idx="1"/>
          </p:nvPr>
        </p:nvSpPr>
        <p:spPr/>
        <p:txBody>
          <a:bodyPr>
            <a:normAutofit/>
          </a:bodyPr>
          <a:lstStyle/>
          <a:p>
            <a:pPr>
              <a:buNone/>
            </a:pPr>
            <a:r>
              <a:rPr lang="en-US" dirty="0" smtClean="0"/>
              <a:t>Sample</a:t>
            </a:r>
          </a:p>
          <a:p>
            <a:r>
              <a:rPr lang="en-US" dirty="0" smtClean="0"/>
              <a:t>1</a:t>
            </a:r>
            <a:r>
              <a:rPr lang="en-US" dirty="0" smtClean="0"/>
              <a:t>. S</a:t>
            </a:r>
            <a:r>
              <a:rPr lang="en-US" dirty="0" smtClean="0"/>
              <a:t>how dashboard</a:t>
            </a:r>
            <a:endParaRPr lang="en-US" dirty="0" smtClean="0"/>
          </a:p>
          <a:p>
            <a:endParaRPr lang="ru-RU"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0"/>
            <a:ext cx="8144599" cy="5438775"/>
          </a:xfrm>
          <a:prstGeom prst="rect">
            <a:avLst/>
          </a:prstGeom>
        </p:spPr>
      </p:pic>
      <p:sp>
        <p:nvSpPr>
          <p:cNvPr id="3" name="Content Placeholder 2"/>
          <p:cNvSpPr>
            <a:spLocks noGrp="1"/>
          </p:cNvSpPr>
          <p:nvPr>
            <p:ph idx="1"/>
          </p:nvPr>
        </p:nvSpPr>
        <p:spPr>
          <a:xfrm>
            <a:off x="1020234" y="4475164"/>
            <a:ext cx="8596668" cy="3880773"/>
          </a:xfrm>
        </p:spPr>
        <p:txBody>
          <a:bodyPr/>
          <a:lstStyle/>
          <a:p>
            <a:endParaRPr lang="en-US" dirty="0" smtClean="0"/>
          </a:p>
          <a:p>
            <a:endParaRPr lang="en-US" dirty="0"/>
          </a:p>
          <a:p>
            <a:pPr lvl="7" algn="ctr"/>
            <a:r>
              <a:rPr lang="en-US" sz="6600" dirty="0" smtClean="0"/>
              <a:t>Questions?</a:t>
            </a:r>
            <a:endParaRPr lang="en-US" sz="6600" dirty="0"/>
          </a:p>
        </p:txBody>
      </p:sp>
    </p:spTree>
    <p:extLst>
      <p:ext uri="{BB962C8B-B14F-4D97-AF65-F5344CB8AC3E}">
        <p14:creationId xmlns:p14="http://schemas.microsoft.com/office/powerpoint/2010/main" xmlns="" val="24433763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t>
            </a:r>
            <a:r>
              <a:rPr lang="en-US" dirty="0" err="1"/>
              <a:t>microservices</a:t>
            </a:r>
            <a:r>
              <a:rPr lang="en-US" dirty="0"/>
              <a:t> </a:t>
            </a:r>
            <a:r>
              <a:rPr lang="en-US" dirty="0" smtClean="0"/>
              <a:t>?</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xmlns="" val="912985957"/>
              </p:ext>
            </p:extLst>
          </p:nvPr>
        </p:nvGraphicFramePr>
        <p:xfrm>
          <a:off x="677863" y="2160588"/>
          <a:ext cx="8596312" cy="4160520"/>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xmlns="" val="2491954419"/>
                    </a:ext>
                  </a:extLst>
                </a:gridCol>
                <a:gridCol w="4298156">
                  <a:extLst>
                    <a:ext uri="{9D8B030D-6E8A-4147-A177-3AD203B41FA5}">
                      <a16:colId xmlns:a16="http://schemas.microsoft.com/office/drawing/2014/main" xmlns="" val="27409562"/>
                    </a:ext>
                  </a:extLst>
                </a:gridCol>
              </a:tblGrid>
              <a:tr h="399732">
                <a:tc>
                  <a:txBody>
                    <a:bodyPr/>
                    <a:lstStyle/>
                    <a:p>
                      <a:r>
                        <a:rPr lang="en-US" dirty="0" smtClean="0"/>
                        <a:t>Advantage</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Disadvantage</a:t>
                      </a:r>
                    </a:p>
                    <a:p>
                      <a:endParaRPr lang="en-US" dirty="0"/>
                    </a:p>
                  </a:txBody>
                  <a:tcPr/>
                </a:tc>
                <a:extLst>
                  <a:ext uri="{0D108BD9-81ED-4DB2-BD59-A6C34878D82A}">
                    <a16:rowId xmlns:a16="http://schemas.microsoft.com/office/drawing/2014/main" xmlns="" val="3418630197"/>
                  </a:ext>
                </a:extLst>
              </a:tr>
              <a:tr h="1342866">
                <a:tc>
                  <a:txBody>
                    <a:bodyPr/>
                    <a:lstStyle/>
                    <a:p>
                      <a:pPr fontAlgn="base"/>
                      <a:r>
                        <a:rPr lang="en-US" sz="1800" b="1" i="0" kern="1200" dirty="0" smtClean="0">
                          <a:solidFill>
                            <a:schemeClr val="dk1"/>
                          </a:solidFill>
                          <a:effectLst/>
                          <a:latin typeface="+mn-lt"/>
                          <a:ea typeface="+mn-ea"/>
                          <a:cs typeface="+mn-cs"/>
                        </a:rPr>
                        <a:t>1.</a:t>
                      </a:r>
                      <a:r>
                        <a:rPr lang="ru-RU" sz="1800" b="1" i="0" kern="1200" dirty="0" smtClean="0">
                          <a:solidFill>
                            <a:schemeClr val="dk1"/>
                          </a:solidFill>
                          <a:effectLst/>
                          <a:latin typeface="+mn-lt"/>
                          <a:ea typeface="+mn-ea"/>
                          <a:cs typeface="+mn-cs"/>
                        </a:rPr>
                        <a:t>Четкое модульное деление. </a:t>
                      </a:r>
                      <a:endParaRPr lang="en-US" sz="1800" b="1" i="0" kern="1200" dirty="0" smtClean="0">
                        <a:solidFill>
                          <a:schemeClr val="dk1"/>
                        </a:solidFill>
                        <a:effectLst/>
                        <a:latin typeface="+mn-lt"/>
                        <a:ea typeface="+mn-ea"/>
                        <a:cs typeface="+mn-cs"/>
                      </a:endParaRPr>
                    </a:p>
                    <a:p>
                      <a:pPr fontAlgn="base"/>
                      <a:r>
                        <a:rPr lang="ru-RU" sz="900" b="0" i="0" kern="1200" dirty="0" smtClean="0">
                          <a:solidFill>
                            <a:schemeClr val="dk1"/>
                          </a:solidFill>
                          <a:effectLst/>
                          <a:latin typeface="+mn-lt"/>
                          <a:ea typeface="+mn-ea"/>
                          <a:cs typeface="+mn-cs"/>
                        </a:rPr>
                        <a:t>Позволит усилить модульную структуру — в вашей команде будут люди, которые прекрасно знают, как работает та или иная часть кода. Это особенно важно для больших команд разработчиков.</a:t>
                      </a:r>
                    </a:p>
                    <a:p>
                      <a:pPr fontAlgn="base"/>
                      <a:r>
                        <a:rPr lang="en-US" sz="1800" b="1" i="0" kern="1200" dirty="0" smtClean="0">
                          <a:solidFill>
                            <a:schemeClr val="dk1"/>
                          </a:solidFill>
                          <a:effectLst/>
                          <a:latin typeface="+mn-lt"/>
                          <a:ea typeface="+mn-ea"/>
                          <a:cs typeface="+mn-cs"/>
                        </a:rPr>
                        <a:t>2.</a:t>
                      </a:r>
                      <a:r>
                        <a:rPr lang="ru-RU" sz="1800" b="1" i="0" kern="1200" dirty="0" smtClean="0">
                          <a:solidFill>
                            <a:schemeClr val="dk1"/>
                          </a:solidFill>
                          <a:effectLst/>
                          <a:latin typeface="+mn-lt"/>
                          <a:ea typeface="+mn-ea"/>
                          <a:cs typeface="+mn-cs"/>
                        </a:rPr>
                        <a:t>Высокая доступность. </a:t>
                      </a:r>
                      <a:endParaRPr lang="en-US" sz="1800" b="1" i="0" kern="1200" dirty="0" smtClean="0">
                        <a:solidFill>
                          <a:schemeClr val="dk1"/>
                        </a:solidFill>
                        <a:effectLst/>
                        <a:latin typeface="+mn-lt"/>
                        <a:ea typeface="+mn-ea"/>
                        <a:cs typeface="+mn-cs"/>
                      </a:endParaRPr>
                    </a:p>
                    <a:p>
                      <a:pPr fontAlgn="base"/>
                      <a:r>
                        <a:rPr lang="ru-RU" sz="900" b="0" i="0" kern="1200" dirty="0" smtClean="0">
                          <a:solidFill>
                            <a:schemeClr val="dk1"/>
                          </a:solidFill>
                          <a:effectLst/>
                          <a:latin typeface="+mn-lt"/>
                          <a:ea typeface="+mn-ea"/>
                          <a:cs typeface="+mn-cs"/>
                        </a:rPr>
                        <a:t>Сервисы могут работать не все — при этом все остальное будет работать.</a:t>
                      </a:r>
                    </a:p>
                    <a:p>
                      <a:pPr fontAlgn="base"/>
                      <a:r>
                        <a:rPr lang="en-US" sz="1800" b="1" i="0" kern="1200" dirty="0" smtClean="0">
                          <a:solidFill>
                            <a:schemeClr val="dk1"/>
                          </a:solidFill>
                          <a:effectLst/>
                          <a:latin typeface="+mn-lt"/>
                          <a:ea typeface="+mn-ea"/>
                          <a:cs typeface="+mn-cs"/>
                        </a:rPr>
                        <a:t>3.</a:t>
                      </a:r>
                      <a:r>
                        <a:rPr lang="ru-RU" sz="1800" b="1" i="0" kern="1200" dirty="0" smtClean="0">
                          <a:solidFill>
                            <a:schemeClr val="dk1"/>
                          </a:solidFill>
                          <a:effectLst/>
                          <a:latin typeface="+mn-lt"/>
                          <a:ea typeface="+mn-ea"/>
                          <a:cs typeface="+mn-cs"/>
                        </a:rPr>
                        <a:t>Разнообразие технологий, или возможность использовать правильный инструмент. </a:t>
                      </a:r>
                      <a:endParaRPr lang="en-US" sz="1800" b="1" i="0" kern="1200" dirty="0" smtClean="0">
                        <a:solidFill>
                          <a:schemeClr val="dk1"/>
                        </a:solidFill>
                        <a:effectLst/>
                        <a:latin typeface="+mn-lt"/>
                        <a:ea typeface="+mn-ea"/>
                        <a:cs typeface="+mn-cs"/>
                      </a:endParaRPr>
                    </a:p>
                    <a:p>
                      <a:pPr fontAlgn="base"/>
                      <a:r>
                        <a:rPr lang="ru-RU" sz="900" b="0" i="0" kern="1200" dirty="0" smtClean="0">
                          <a:solidFill>
                            <a:schemeClr val="dk1"/>
                          </a:solidFill>
                          <a:effectLst/>
                          <a:latin typeface="+mn-lt"/>
                          <a:ea typeface="+mn-ea"/>
                          <a:cs typeface="+mn-cs"/>
                        </a:rPr>
                        <a:t>Например, если нужно построить хранилище данных, вы подберете тот инструмент, который действительно умеет хранить большие объемы данных и быстро их выбирать. Микросервисы позволяют даже просто опробовать технологию на каком-нибудь сервисе, и это не повлияет на другие сервисы, т. к. контракт изолирован через сетевое взаимодействие.</a:t>
                      </a:r>
                    </a:p>
                    <a:p>
                      <a:pPr fontAlgn="base"/>
                      <a:r>
                        <a:rPr lang="en-US" sz="1800" b="1" i="0" kern="1200" dirty="0" smtClean="0">
                          <a:solidFill>
                            <a:schemeClr val="dk1"/>
                          </a:solidFill>
                          <a:effectLst/>
                          <a:latin typeface="+mn-lt"/>
                          <a:ea typeface="+mn-ea"/>
                          <a:cs typeface="+mn-cs"/>
                        </a:rPr>
                        <a:t>4.</a:t>
                      </a:r>
                      <a:r>
                        <a:rPr lang="ru-RU" sz="1800" b="1" i="0" kern="1200" dirty="0" smtClean="0">
                          <a:solidFill>
                            <a:schemeClr val="dk1"/>
                          </a:solidFill>
                          <a:effectLst/>
                          <a:latin typeface="+mn-lt"/>
                          <a:ea typeface="+mn-ea"/>
                          <a:cs typeface="+mn-cs"/>
                        </a:rPr>
                        <a:t>Независимое развертывание </a:t>
                      </a:r>
                      <a:endParaRPr lang="en-US" sz="1800" b="1" i="0" kern="1200" dirty="0" smtClean="0">
                        <a:solidFill>
                          <a:schemeClr val="dk1"/>
                        </a:solidFill>
                        <a:effectLst/>
                        <a:latin typeface="+mn-lt"/>
                        <a:ea typeface="+mn-ea"/>
                        <a:cs typeface="+mn-cs"/>
                      </a:endParaRPr>
                    </a:p>
                    <a:p>
                      <a:pPr fontAlgn="base"/>
                      <a:r>
                        <a:rPr lang="ru-RU" sz="900" b="0" i="0" kern="1200" dirty="0" smtClean="0">
                          <a:solidFill>
                            <a:schemeClr val="dk1"/>
                          </a:solidFill>
                          <a:effectLst/>
                          <a:latin typeface="+mn-lt"/>
                          <a:ea typeface="+mn-ea"/>
                          <a:cs typeface="+mn-cs"/>
                        </a:rPr>
                        <a:t>из-за слабой связанности сервисов: простые сервисы проще разворачивать, и меньше вероятность отказа системы.</a:t>
                      </a:r>
                    </a:p>
                    <a:p>
                      <a:endParaRPr lang="en-US" dirty="0"/>
                    </a:p>
                  </a:txBody>
                  <a:tcPr/>
                </a:tc>
                <a:tc>
                  <a:txBody>
                    <a:bodyPr/>
                    <a:lstStyle/>
                    <a:p>
                      <a:pPr fontAlgn="base"/>
                      <a:r>
                        <a:rPr lang="en-US" sz="1800" b="1" i="0" kern="1200" dirty="0" smtClean="0">
                          <a:solidFill>
                            <a:schemeClr val="dk1"/>
                          </a:solidFill>
                          <a:effectLst/>
                          <a:latin typeface="+mn-lt"/>
                          <a:ea typeface="+mn-ea"/>
                          <a:cs typeface="+mn-cs"/>
                        </a:rPr>
                        <a:t>1.</a:t>
                      </a:r>
                      <a:r>
                        <a:rPr lang="ru-RU" sz="1800" b="1" i="0" kern="1200" dirty="0" smtClean="0">
                          <a:solidFill>
                            <a:schemeClr val="dk1"/>
                          </a:solidFill>
                          <a:effectLst/>
                          <a:latin typeface="+mn-lt"/>
                          <a:ea typeface="+mn-ea"/>
                          <a:cs typeface="+mn-cs"/>
                        </a:rPr>
                        <a:t>Сложность разработки.</a:t>
                      </a:r>
                      <a:endParaRPr lang="ru-RU" sz="1800" b="0" i="0" kern="1200" dirty="0" smtClean="0">
                        <a:solidFill>
                          <a:schemeClr val="dk1"/>
                        </a:solidFill>
                        <a:effectLst/>
                        <a:latin typeface="+mn-lt"/>
                        <a:ea typeface="+mn-ea"/>
                        <a:cs typeface="+mn-cs"/>
                      </a:endParaRPr>
                    </a:p>
                    <a:p>
                      <a:pPr fontAlgn="base"/>
                      <a:r>
                        <a:rPr lang="en-US" sz="1800" b="1" i="0" kern="1200" dirty="0" smtClean="0">
                          <a:solidFill>
                            <a:schemeClr val="dk1"/>
                          </a:solidFill>
                          <a:effectLst/>
                          <a:latin typeface="+mn-lt"/>
                          <a:ea typeface="+mn-ea"/>
                          <a:cs typeface="+mn-cs"/>
                        </a:rPr>
                        <a:t>2.</a:t>
                      </a:r>
                      <a:r>
                        <a:rPr lang="ru-RU" sz="1800" b="1" i="0" kern="1200" dirty="0" smtClean="0">
                          <a:solidFill>
                            <a:schemeClr val="dk1"/>
                          </a:solidFill>
                          <a:effectLst/>
                          <a:latin typeface="+mn-lt"/>
                          <a:ea typeface="+mn-ea"/>
                          <a:cs typeface="+mn-cs"/>
                        </a:rPr>
                        <a:t>Конечная согласованность</a:t>
                      </a:r>
                      <a:r>
                        <a:rPr lang="ru-RU" sz="900" b="1" i="0" kern="1200" dirty="0" smtClean="0">
                          <a:solidFill>
                            <a:schemeClr val="dk1"/>
                          </a:solidFill>
                          <a:effectLst/>
                          <a:latin typeface="+mn-lt"/>
                          <a:ea typeface="+mn-ea"/>
                          <a:cs typeface="+mn-cs"/>
                        </a:rPr>
                        <a:t> </a:t>
                      </a:r>
                      <a:r>
                        <a:rPr lang="ru-RU" sz="900" b="0" i="0" kern="1200" dirty="0" smtClean="0">
                          <a:solidFill>
                            <a:schemeClr val="dk1"/>
                          </a:solidFill>
                          <a:effectLst/>
                          <a:latin typeface="+mn-lt"/>
                          <a:ea typeface="+mn-ea"/>
                          <a:cs typeface="+mn-cs"/>
                        </a:rPr>
                        <a:t>— бизнес вашего заказчика должен позволять работать с отложенными данными. Этим придется платить за высокую доступность. Классический пример конечной согласованности — банковские карты, транзакции между которыми могут занимать дня три. Из-за этого есть вероятность превышения кредитного лимита, и тогда начинает действовать простейший механизм компенсации — вам звонят из банка с просьбой погасить превышение.</a:t>
                      </a:r>
                    </a:p>
                    <a:p>
                      <a:pPr fontAlgn="base"/>
                      <a:r>
                        <a:rPr lang="en-US" sz="1800" b="1" i="0" kern="1200" dirty="0" smtClean="0">
                          <a:solidFill>
                            <a:schemeClr val="dk1"/>
                          </a:solidFill>
                          <a:effectLst/>
                          <a:latin typeface="+mn-lt"/>
                          <a:ea typeface="+mn-ea"/>
                          <a:cs typeface="+mn-cs"/>
                        </a:rPr>
                        <a:t>3.</a:t>
                      </a:r>
                      <a:r>
                        <a:rPr lang="ru-RU" sz="1800" b="1" i="0" kern="1200" dirty="0" smtClean="0">
                          <a:solidFill>
                            <a:schemeClr val="dk1"/>
                          </a:solidFill>
                          <a:effectLst/>
                          <a:latin typeface="+mn-lt"/>
                          <a:ea typeface="+mn-ea"/>
                          <a:cs typeface="+mn-cs"/>
                        </a:rPr>
                        <a:t>Сложность операционной поддержки </a:t>
                      </a:r>
                      <a:endParaRPr lang="en-US" sz="1800" b="1" i="0" kern="1200" dirty="0" smtClean="0">
                        <a:solidFill>
                          <a:schemeClr val="dk1"/>
                        </a:solidFill>
                        <a:effectLst/>
                        <a:latin typeface="+mn-lt"/>
                        <a:ea typeface="+mn-ea"/>
                        <a:cs typeface="+mn-cs"/>
                      </a:endParaRPr>
                    </a:p>
                    <a:p>
                      <a:pPr fontAlgn="base"/>
                      <a:r>
                        <a:rPr lang="ru-RU" sz="900" b="0" i="0" kern="1200" dirty="0" smtClean="0">
                          <a:solidFill>
                            <a:schemeClr val="dk1"/>
                          </a:solidFill>
                          <a:effectLst/>
                          <a:latin typeface="+mn-lt"/>
                          <a:ea typeface="+mn-ea"/>
                          <a:cs typeface="+mn-cs"/>
                        </a:rPr>
                        <a:t>нужны грамотные DevOps-инженеры, непрерывное развертывание и автоматический мониторинг. Без всего этого микросервисы использовать не следует.</a:t>
                      </a:r>
                    </a:p>
                    <a:p>
                      <a:endParaRPr lang="en-US" dirty="0"/>
                    </a:p>
                  </a:txBody>
                  <a:tcPr/>
                </a:tc>
                <a:extLst>
                  <a:ext uri="{0D108BD9-81ED-4DB2-BD59-A6C34878D82A}">
                    <a16:rowId xmlns:a16="http://schemas.microsoft.com/office/drawing/2014/main" xmlns="" val="1038767860"/>
                  </a:ext>
                </a:extLst>
              </a:tr>
            </a:tbl>
          </a:graphicData>
        </a:graphic>
      </p:graphicFrame>
    </p:spTree>
    <p:extLst>
      <p:ext uri="{BB962C8B-B14F-4D97-AF65-F5344CB8AC3E}">
        <p14:creationId xmlns:p14="http://schemas.microsoft.com/office/powerpoint/2010/main" xmlns="" val="794592041"/>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Amazing Netflix Statistics and Facts</a:t>
            </a:r>
            <a:endParaRPr lang="en-US" dirty="0"/>
          </a:p>
        </p:txBody>
      </p:sp>
      <p:sp>
        <p:nvSpPr>
          <p:cNvPr id="3" name="Content Placeholder 2"/>
          <p:cNvSpPr>
            <a:spLocks noGrp="1"/>
          </p:cNvSpPr>
          <p:nvPr>
            <p:ph idx="1"/>
          </p:nvPr>
        </p:nvSpPr>
        <p:spPr/>
        <p:txBody>
          <a:bodyPr/>
          <a:lstStyle/>
          <a:p>
            <a:pPr>
              <a:buNone/>
            </a:pPr>
            <a:endParaRPr lang="en-US" dirty="0" smtClean="0"/>
          </a:p>
          <a:p>
            <a:pPr algn="ctr">
              <a:buNone/>
            </a:pPr>
            <a:r>
              <a:rPr lang="en-US" sz="2800" dirty="0" smtClean="0"/>
              <a:t>Total number of Netflix subscribers: </a:t>
            </a:r>
          </a:p>
          <a:p>
            <a:pPr algn="ctr">
              <a:buNone/>
            </a:pPr>
            <a:endParaRPr lang="en-US" sz="2800" dirty="0" smtClean="0"/>
          </a:p>
          <a:p>
            <a:pPr algn="ctr">
              <a:buNone/>
            </a:pPr>
            <a:r>
              <a:rPr lang="en-US" sz="2800" dirty="0" smtClean="0"/>
              <a:t>	</a:t>
            </a:r>
          </a:p>
          <a:p>
            <a:pPr algn="ctr">
              <a:buNone/>
            </a:pPr>
            <a:r>
              <a:rPr lang="en-US" sz="2800" dirty="0" smtClean="0"/>
              <a:t>		</a:t>
            </a:r>
          </a:p>
          <a:p>
            <a:pPr algn="ctr">
              <a:buNone/>
            </a:pPr>
            <a:r>
              <a:rPr lang="en-US" sz="2800" dirty="0" smtClean="0"/>
              <a:t>Last updated 18/ 04 /2016</a:t>
            </a:r>
            <a:endParaRPr lang="en-US" sz="2800" dirty="0"/>
          </a:p>
        </p:txBody>
      </p:sp>
    </p:spTree>
    <p:extLst>
      <p:ext uri="{BB962C8B-B14F-4D97-AF65-F5344CB8AC3E}">
        <p14:creationId xmlns:p14="http://schemas.microsoft.com/office/powerpoint/2010/main" xmlns="" val="26273086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Amazing Netflix Statistics and Facts</a:t>
            </a:r>
            <a:endParaRPr lang="en-US" dirty="0"/>
          </a:p>
        </p:txBody>
      </p:sp>
      <p:sp>
        <p:nvSpPr>
          <p:cNvPr id="3" name="Content Placeholder 2"/>
          <p:cNvSpPr>
            <a:spLocks noGrp="1"/>
          </p:cNvSpPr>
          <p:nvPr>
            <p:ph idx="1"/>
          </p:nvPr>
        </p:nvSpPr>
        <p:spPr/>
        <p:txBody>
          <a:bodyPr/>
          <a:lstStyle/>
          <a:p>
            <a:pPr>
              <a:buNone/>
            </a:pPr>
            <a:endParaRPr lang="en-US" dirty="0" smtClean="0"/>
          </a:p>
          <a:p>
            <a:pPr algn="ctr">
              <a:buNone/>
            </a:pPr>
            <a:r>
              <a:rPr lang="en-US" sz="2800" dirty="0" smtClean="0"/>
              <a:t>Total number of Netflix subscribers: </a:t>
            </a:r>
          </a:p>
          <a:p>
            <a:pPr algn="ctr">
              <a:buNone/>
            </a:pPr>
            <a:endParaRPr lang="en-US" sz="2800" dirty="0" smtClean="0"/>
          </a:p>
          <a:p>
            <a:pPr algn="ctr">
              <a:buNone/>
            </a:pPr>
            <a:r>
              <a:rPr lang="en-US" sz="2800" dirty="0" smtClean="0"/>
              <a:t>81 million subscribers </a:t>
            </a:r>
          </a:p>
          <a:p>
            <a:pPr algn="ctr">
              <a:buNone/>
            </a:pPr>
            <a:r>
              <a:rPr lang="en-US" sz="2800" dirty="0" smtClean="0"/>
              <a:t>		</a:t>
            </a:r>
          </a:p>
          <a:p>
            <a:pPr algn="ctr">
              <a:buNone/>
            </a:pPr>
            <a:r>
              <a:rPr lang="en-US" sz="2800" dirty="0" smtClean="0"/>
              <a:t>Last updated 18/ 04 /2016</a:t>
            </a:r>
            <a:endParaRPr lang="en-US" sz="2800" dirty="0"/>
          </a:p>
        </p:txBody>
      </p:sp>
    </p:spTree>
    <p:extLst>
      <p:ext uri="{BB962C8B-B14F-4D97-AF65-F5344CB8AC3E}">
        <p14:creationId xmlns:p14="http://schemas.microsoft.com/office/powerpoint/2010/main" xmlns="" val="26273086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a:t>
            </a:r>
            <a:r>
              <a:rPr lang="en-US" dirty="0" err="1" smtClean="0"/>
              <a:t>Config</a:t>
            </a:r>
            <a:r>
              <a:rPr lang="en-US" dirty="0" smtClean="0"/>
              <a:t> Server Client</a:t>
            </a:r>
            <a:endParaRPr lang="en-US" dirty="0"/>
          </a:p>
        </p:txBody>
      </p:sp>
      <p:pic>
        <p:nvPicPr>
          <p:cNvPr id="5" name="Content Placeholder 4"/>
          <p:cNvPicPr>
            <a:picLocks noGrp="1" noChangeAspect="1"/>
          </p:cNvPicPr>
          <p:nvPr>
            <p:ph idx="1"/>
          </p:nvPr>
        </p:nvPicPr>
        <p:blipFill>
          <a:blip r:embed="rId2"/>
          <a:stretch>
            <a:fillRect/>
          </a:stretch>
        </p:blipFill>
        <p:spPr>
          <a:xfrm>
            <a:off x="1512523" y="2237235"/>
            <a:ext cx="6926288" cy="1038232"/>
          </a:xfrm>
          <a:prstGeom prst="rect">
            <a:avLst/>
          </a:prstGeom>
        </p:spPr>
      </p:pic>
      <p:pic>
        <p:nvPicPr>
          <p:cNvPr id="4" name="Picture 3"/>
          <p:cNvPicPr>
            <a:picLocks noChangeAspect="1"/>
          </p:cNvPicPr>
          <p:nvPr/>
        </p:nvPicPr>
        <p:blipFill>
          <a:blip r:embed="rId3"/>
          <a:stretch>
            <a:fillRect/>
          </a:stretch>
        </p:blipFill>
        <p:spPr>
          <a:xfrm>
            <a:off x="1906573" y="4100975"/>
            <a:ext cx="6138189" cy="1578009"/>
          </a:xfrm>
          <a:prstGeom prst="rect">
            <a:avLst/>
          </a:prstGeom>
        </p:spPr>
      </p:pic>
    </p:spTree>
    <p:extLst>
      <p:ext uri="{BB962C8B-B14F-4D97-AF65-F5344CB8AC3E}">
        <p14:creationId xmlns:p14="http://schemas.microsoft.com/office/powerpoint/2010/main" xmlns="" val="20506617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a:t>
            </a:r>
            <a:r>
              <a:rPr lang="en-US" dirty="0" err="1" smtClean="0"/>
              <a:t>Config</a:t>
            </a:r>
            <a:r>
              <a:rPr lang="en-US" dirty="0" smtClean="0"/>
              <a:t> Server Client</a:t>
            </a:r>
            <a:endParaRPr lang="en-US" dirty="0"/>
          </a:p>
        </p:txBody>
      </p:sp>
      <p:sp>
        <p:nvSpPr>
          <p:cNvPr id="3" name="Content Placeholder 2"/>
          <p:cNvSpPr>
            <a:spLocks noGrp="1"/>
          </p:cNvSpPr>
          <p:nvPr>
            <p:ph idx="1"/>
          </p:nvPr>
        </p:nvSpPr>
        <p:spPr/>
        <p:txBody>
          <a:bodyPr/>
          <a:lstStyle/>
          <a:p>
            <a:r>
              <a:rPr lang="en-US" dirty="0" smtClean="0"/>
              <a:t>Refresh Configuration : single </a:t>
            </a:r>
            <a:r>
              <a:rPr lang="en-US" dirty="0" smtClean="0"/>
              <a:t>service</a:t>
            </a:r>
            <a:endParaRPr lang="en-US" dirty="0"/>
          </a:p>
          <a:p>
            <a:endParaRPr lang="en-US" dirty="0"/>
          </a:p>
        </p:txBody>
      </p:sp>
      <p:grpSp>
        <p:nvGrpSpPr>
          <p:cNvPr id="9" name="Группа 8"/>
          <p:cNvGrpSpPr/>
          <p:nvPr/>
        </p:nvGrpSpPr>
        <p:grpSpPr>
          <a:xfrm>
            <a:off x="1913380" y="3133898"/>
            <a:ext cx="6124575" cy="3042458"/>
            <a:chOff x="1913380" y="3133898"/>
            <a:chExt cx="6124575" cy="3042458"/>
          </a:xfrm>
        </p:grpSpPr>
        <p:grpSp>
          <p:nvGrpSpPr>
            <p:cNvPr id="7" name="Группа 6"/>
            <p:cNvGrpSpPr/>
            <p:nvPr/>
          </p:nvGrpSpPr>
          <p:grpSpPr>
            <a:xfrm>
              <a:off x="1913380" y="3133898"/>
              <a:ext cx="6124575" cy="3042458"/>
              <a:chOff x="1913380" y="3133898"/>
              <a:chExt cx="6124575" cy="3042458"/>
            </a:xfrm>
          </p:grpSpPr>
          <p:pic>
            <p:nvPicPr>
              <p:cNvPr id="6" name="Picture 5"/>
              <p:cNvPicPr>
                <a:picLocks noChangeAspect="1"/>
              </p:cNvPicPr>
              <p:nvPr/>
            </p:nvPicPr>
            <p:blipFill rotWithShape="1">
              <a:blip r:embed="rId2"/>
              <a:srcRect t="5669" b="9604"/>
              <a:stretch/>
            </p:blipFill>
            <p:spPr>
              <a:xfrm>
                <a:off x="1913380" y="3133898"/>
                <a:ext cx="6124575" cy="3042458"/>
              </a:xfrm>
              <a:prstGeom prst="rect">
                <a:avLst/>
              </a:prstGeom>
            </p:spPr>
          </p:pic>
          <p:sp>
            <p:nvSpPr>
              <p:cNvPr id="5" name="Прямоугольник 4"/>
              <p:cNvSpPr/>
              <p:nvPr/>
            </p:nvSpPr>
            <p:spPr>
              <a:xfrm>
                <a:off x="4152900" y="5250180"/>
                <a:ext cx="3459480" cy="8991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8" name="Прямоугольник 7"/>
            <p:cNvSpPr/>
            <p:nvPr/>
          </p:nvSpPr>
          <p:spPr>
            <a:xfrm>
              <a:off x="2571750" y="5257800"/>
              <a:ext cx="3429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xmlns="" val="3786789244"/>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3648</TotalTime>
  <Words>738</Words>
  <Application>Microsoft Office PowerPoint</Application>
  <PresentationFormat>Произвольный</PresentationFormat>
  <Paragraphs>219</Paragraphs>
  <Slides>56</Slides>
  <Notes>0</Notes>
  <HiddenSlides>1</HiddenSlides>
  <MMClips>0</MMClips>
  <ScaleCrop>false</ScaleCrop>
  <HeadingPairs>
    <vt:vector size="4" baseType="variant">
      <vt:variant>
        <vt:lpstr>Тема</vt:lpstr>
      </vt:variant>
      <vt:variant>
        <vt:i4>1</vt:i4>
      </vt:variant>
      <vt:variant>
        <vt:lpstr>Заголовки слайдов</vt:lpstr>
      </vt:variant>
      <vt:variant>
        <vt:i4>56</vt:i4>
      </vt:variant>
    </vt:vector>
  </HeadingPairs>
  <TitlesOfParts>
    <vt:vector size="57" baseType="lpstr">
      <vt:lpstr>Facet</vt:lpstr>
      <vt:lpstr>Spring Cloud </vt:lpstr>
      <vt:lpstr>Features</vt:lpstr>
      <vt:lpstr>Spring Cloud Config Server</vt:lpstr>
      <vt:lpstr>Spring Cloud Config Server</vt:lpstr>
      <vt:lpstr>Spring Cloud Config Server</vt:lpstr>
      <vt:lpstr>Amazing Netflix Statistics and Facts</vt:lpstr>
      <vt:lpstr>Amazing Netflix Statistics and Facts</vt:lpstr>
      <vt:lpstr>Spring Cloud Config Server Client</vt:lpstr>
      <vt:lpstr>Spring Cloud Config Server Client</vt:lpstr>
      <vt:lpstr>Spring Cloud Config Server Client</vt:lpstr>
      <vt:lpstr>Spring Cloud Config Server Client</vt:lpstr>
      <vt:lpstr>Amazing Netflix Statistics and Facts</vt:lpstr>
      <vt:lpstr>Amazing Netflix Statistics and Facts</vt:lpstr>
      <vt:lpstr>Spring Cloud Service Discovery Server</vt:lpstr>
      <vt:lpstr>Spring Cloud Service Discovery Server</vt:lpstr>
      <vt:lpstr>Spring Cloud Service Discovery Server</vt:lpstr>
      <vt:lpstr>Amazing Netflix Statistics and Facts</vt:lpstr>
      <vt:lpstr>Amazing Netflix Statistics and Facts</vt:lpstr>
      <vt:lpstr>Spring Cloud Service Discovery Client</vt:lpstr>
      <vt:lpstr>Spring Cloud Service Discovery Client</vt:lpstr>
      <vt:lpstr>Spring Cloud Service Discovery Client</vt:lpstr>
      <vt:lpstr>Spring Cloud Service Discovery Client</vt:lpstr>
      <vt:lpstr>Spring Cloud Service Discovery Client</vt:lpstr>
      <vt:lpstr>Spring Cloud Service Discovery Client</vt:lpstr>
      <vt:lpstr>Spring Cloud Service Discovery Client</vt:lpstr>
      <vt:lpstr>Spring Cloud Service Discovery Client</vt:lpstr>
      <vt:lpstr>Слайд 27</vt:lpstr>
      <vt:lpstr>Слайд 28</vt:lpstr>
      <vt:lpstr>Слайд 29</vt:lpstr>
      <vt:lpstr>Spring Cloud API Gateway ZULU</vt:lpstr>
      <vt:lpstr>Spring Cloud API Gateway ZULU Filter</vt:lpstr>
      <vt:lpstr>Spring Cloud API Gateway ZULU Filter Example on Groovy</vt:lpstr>
      <vt:lpstr>How in the Netflix used Zuul?</vt:lpstr>
      <vt:lpstr>How in the Netflix used Zuul?</vt:lpstr>
      <vt:lpstr>How in the Netflix used Zuul?</vt:lpstr>
      <vt:lpstr>How in the Netflix used Zuul?</vt:lpstr>
      <vt:lpstr>How in the Netflix used Zuul?</vt:lpstr>
      <vt:lpstr>How in the Netflix used Zuul?</vt:lpstr>
      <vt:lpstr>How in the Netflix used Zuul?</vt:lpstr>
      <vt:lpstr>How in the Netflix used Zuul?</vt:lpstr>
      <vt:lpstr>How in the Netflix used Zuul?</vt:lpstr>
      <vt:lpstr>Spring Cloud API Gateway ZULU </vt:lpstr>
      <vt:lpstr>Amazing Netflix Statistics and Facts</vt:lpstr>
      <vt:lpstr>Amazing Netflix Statistics and Facts</vt:lpstr>
      <vt:lpstr>Spring Cloud Monitoring Hystrix Dashboard</vt:lpstr>
      <vt:lpstr>Spring Cloud Monitoring Hystrix Dashboard</vt:lpstr>
      <vt:lpstr>Spring Cloud Monitoring Hystrix Dashboard</vt:lpstr>
      <vt:lpstr> Example from the Netflix API dashboard monitoring 476 servers aggregated using Turbine.</vt:lpstr>
      <vt:lpstr>Distributed Tracing With Zipkin Server </vt:lpstr>
      <vt:lpstr>Distributed Tracing With Zipkin Server </vt:lpstr>
      <vt:lpstr>Distributed Tracing With Zipkin Client </vt:lpstr>
      <vt:lpstr>Distributed Tracing With Zipkin UI </vt:lpstr>
      <vt:lpstr>Distributed Tracing With Zipkin UI </vt:lpstr>
      <vt:lpstr>Distributed Tracing With Zipkin UI </vt:lpstr>
      <vt:lpstr>Слайд 55</vt:lpstr>
      <vt:lpstr>Why microservices ?</vt:lpstr>
    </vt:vector>
  </TitlesOfParts>
  <Company>EPAM Systems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Cloud</dc:title>
  <dc:creator>Barys Shliaha</dc:creator>
  <cp:lastModifiedBy>borino</cp:lastModifiedBy>
  <cp:revision>60</cp:revision>
  <dcterms:created xsi:type="dcterms:W3CDTF">2016-07-12T08:21:14Z</dcterms:created>
  <dcterms:modified xsi:type="dcterms:W3CDTF">2016-07-27T19:55:35Z</dcterms:modified>
</cp:coreProperties>
</file>